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83" r:id="rId5"/>
    <p:sldId id="284" r:id="rId6"/>
    <p:sldId id="258" r:id="rId7"/>
    <p:sldId id="261" r:id="rId8"/>
    <p:sldId id="259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6" r:id="rId21"/>
    <p:sldId id="275" r:id="rId22"/>
    <p:sldId id="277" r:id="rId23"/>
    <p:sldId id="279" r:id="rId24"/>
    <p:sldId id="278" r:id="rId25"/>
    <p:sldId id="285" r:id="rId26"/>
    <p:sldId id="281" r:id="rId27"/>
    <p:sldId id="280" r:id="rId28"/>
    <p:sldId id="282" r:id="rId29"/>
    <p:sldId id="28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2E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 varScale="1">
        <p:scale>
          <a:sx n="88" d="100"/>
          <a:sy n="88" d="100"/>
        </p:scale>
        <p:origin x="10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408A-597E-459A-965B-6E29A83786CA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8BE35-89D7-4EFF-8F3F-29A238FEDA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46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408A-597E-459A-965B-6E29A83786CA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8BE35-89D7-4EFF-8F3F-29A238FEDA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980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408A-597E-459A-965B-6E29A83786CA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8BE35-89D7-4EFF-8F3F-29A238FEDA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536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408A-597E-459A-965B-6E29A83786CA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8BE35-89D7-4EFF-8F3F-29A238FEDA4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36268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408A-597E-459A-965B-6E29A83786CA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8BE35-89D7-4EFF-8F3F-29A238FEDA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213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408A-597E-459A-965B-6E29A83786CA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8BE35-89D7-4EFF-8F3F-29A238FEDA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309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408A-597E-459A-965B-6E29A83786CA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8BE35-89D7-4EFF-8F3F-29A238FEDA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5336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408A-597E-459A-965B-6E29A83786CA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8BE35-89D7-4EFF-8F3F-29A238FEDA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137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408A-597E-459A-965B-6E29A83786CA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8BE35-89D7-4EFF-8F3F-29A238FEDA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829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408A-597E-459A-965B-6E29A83786CA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8BE35-89D7-4EFF-8F3F-29A238FEDA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550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408A-597E-459A-965B-6E29A83786CA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8BE35-89D7-4EFF-8F3F-29A238FEDA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753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408A-597E-459A-965B-6E29A83786CA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8BE35-89D7-4EFF-8F3F-29A238FEDA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306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408A-597E-459A-965B-6E29A83786CA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8BE35-89D7-4EFF-8F3F-29A238FEDA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054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408A-597E-459A-965B-6E29A83786CA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8BE35-89D7-4EFF-8F3F-29A238FEDA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851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408A-597E-459A-965B-6E29A83786CA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8BE35-89D7-4EFF-8F3F-29A238FEDA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165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408A-597E-459A-965B-6E29A83786CA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8BE35-89D7-4EFF-8F3F-29A238FEDA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658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408A-597E-459A-965B-6E29A83786CA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8BE35-89D7-4EFF-8F3F-29A238FEDA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960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D3A408A-597E-459A-965B-6E29A83786CA}" type="datetimeFigureOut">
              <a:rPr lang="ko-KR" altLang="en-US" smtClean="0"/>
              <a:t>2020-08-08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D28BE35-89D7-4EFF-8F3F-29A238FEDA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6721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youtu.be/ojWHzxUzEVk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dn_oJ7SCseU" TargetMode="Externa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Q-C_NUKQr9g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hyperlink" Target="https://youtu.be/8VtkpMGw0hw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jpeg"/><Relationship Id="rId2" Type="http://schemas.openxmlformats.org/officeDocument/2006/relationships/hyperlink" Target="https://youtu.be/zRaPfQUaSU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13" Type="http://schemas.openxmlformats.org/officeDocument/2006/relationships/image" Target="../media/image68.jpeg"/><Relationship Id="rId3" Type="http://schemas.openxmlformats.org/officeDocument/2006/relationships/image" Target="../media/image58.jpeg"/><Relationship Id="rId7" Type="http://schemas.openxmlformats.org/officeDocument/2006/relationships/image" Target="../media/image62.jpeg"/><Relationship Id="rId12" Type="http://schemas.openxmlformats.org/officeDocument/2006/relationships/image" Target="../media/image67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11" Type="http://schemas.openxmlformats.org/officeDocument/2006/relationships/image" Target="../media/image66.jpeg"/><Relationship Id="rId5" Type="http://schemas.openxmlformats.org/officeDocument/2006/relationships/image" Target="../media/image60.jpeg"/><Relationship Id="rId10" Type="http://schemas.openxmlformats.org/officeDocument/2006/relationships/image" Target="../media/image65.jpeg"/><Relationship Id="rId4" Type="http://schemas.openxmlformats.org/officeDocument/2006/relationships/image" Target="../media/image59.jpeg"/><Relationship Id="rId9" Type="http://schemas.openxmlformats.org/officeDocument/2006/relationships/image" Target="../media/image64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3" Type="http://schemas.openxmlformats.org/officeDocument/2006/relationships/image" Target="../media/image70.jpeg"/><Relationship Id="rId7" Type="http://schemas.openxmlformats.org/officeDocument/2006/relationships/image" Target="../media/image74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hyperlink" Target="https://youtu.be/WcTV_lZZPq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10" Type="http://schemas.openxmlformats.org/officeDocument/2006/relationships/image" Target="../media/image12.jpeg"/><Relationship Id="rId4" Type="http://schemas.openxmlformats.org/officeDocument/2006/relationships/image" Target="../media/image9.png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kdhs.org/journal/download_pdf.php?spage=145&amp;volume=12&amp;number=2" TargetMode="External"/><Relationship Id="rId2" Type="http://schemas.openxmlformats.org/officeDocument/2006/relationships/hyperlink" Target="http://www.mdtoday.co.kr/mdtoday/index.html?no=34359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health.re.kr/?p=5227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microsoft.com/office/2007/relationships/hdphoto" Target="../media/hdphoto1.wdp"/><Relationship Id="rId4" Type="http://schemas.openxmlformats.org/officeDocument/2006/relationships/image" Target="../media/image9.png"/><Relationship Id="rId9" Type="http://schemas.openxmlformats.org/officeDocument/2006/relationships/hyperlink" Target="https://youtu.be/_WK76xHdwaw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45E22F3-3318-4637-A192-A89A0C85B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607E7F3-5461-4DB4-B5F1-EA9A30422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2183" y="997860"/>
            <a:ext cx="9440034" cy="1049867"/>
          </a:xfrm>
        </p:spPr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건강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안녕하신가요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463063F-B1B4-4069-B2F8-200DB082B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6478" y="5164672"/>
            <a:ext cx="4399041" cy="429375"/>
          </a:xfrm>
        </p:spPr>
        <p:txBody>
          <a:bodyPr>
            <a:normAutofit fontScale="92500"/>
          </a:bodyPr>
          <a:lstStyle/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청년취업아카데미 헬스케어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E4EEC4A-35F8-427A-91FF-ACAAE8B818AC}"/>
              </a:ext>
            </a:extLst>
          </p:cNvPr>
          <p:cNvSpPr/>
          <p:nvPr/>
        </p:nvSpPr>
        <p:spPr>
          <a:xfrm>
            <a:off x="3815137" y="2155370"/>
            <a:ext cx="456172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442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8AE4E78-D66F-400D-B1C7-BB1146700441}"/>
              </a:ext>
            </a:extLst>
          </p:cNvPr>
          <p:cNvSpPr/>
          <p:nvPr/>
        </p:nvSpPr>
        <p:spPr>
          <a:xfrm>
            <a:off x="272143" y="783770"/>
            <a:ext cx="11647714" cy="5802086"/>
          </a:xfrm>
          <a:prstGeom prst="rect">
            <a:avLst/>
          </a:prstGeom>
          <a:solidFill>
            <a:schemeClr val="tx1">
              <a:lumMod val="9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79FB7-B193-4CDA-A4AD-71CBEBE6C36A}"/>
              </a:ext>
            </a:extLst>
          </p:cNvPr>
          <p:cNvSpPr txBox="1"/>
          <p:nvPr/>
        </p:nvSpPr>
        <p:spPr>
          <a:xfrm>
            <a:off x="272143" y="92864"/>
            <a:ext cx="24928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What</a:t>
            </a:r>
            <a:endParaRPr lang="ko-KR" altLang="en-US" sz="4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A8AA805-FE44-4320-8388-FCB6A9131990}"/>
              </a:ext>
            </a:extLst>
          </p:cNvPr>
          <p:cNvSpPr/>
          <p:nvPr/>
        </p:nvSpPr>
        <p:spPr>
          <a:xfrm>
            <a:off x="4974771" y="70756"/>
            <a:ext cx="2144486" cy="1426029"/>
          </a:xfrm>
          <a:prstGeom prst="ellipse">
            <a:avLst/>
          </a:prstGeom>
          <a:solidFill>
            <a:srgbClr val="2E2E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PROBLEMS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6" name="Picture 2" descr="소화관과 비뇨기의 구조와 기능 | 장루 생활">
            <a:extLst>
              <a:ext uri="{FF2B5EF4-FFF2-40B4-BE49-F238E27FC236}">
                <a16:creationId xmlns:a16="http://schemas.microsoft.com/office/drawing/2014/main" id="{767AFAB5-B2C6-4748-9E74-14E08F113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02" y="2137490"/>
            <a:ext cx="3916135" cy="393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ED733AE-8944-4CAF-9CB1-590994139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356" y="1547330"/>
            <a:ext cx="2860901" cy="286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6A4862-E92E-4DBB-BA3F-4BB5C110E88D}"/>
              </a:ext>
            </a:extLst>
          </p:cNvPr>
          <p:cNvSpPr txBox="1"/>
          <p:nvPr/>
        </p:nvSpPr>
        <p:spPr>
          <a:xfrm>
            <a:off x="7160757" y="1547330"/>
            <a:ext cx="449274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미국 </a:t>
            </a:r>
            <a:r>
              <a:rPr lang="ko-KR" altLang="en-US" sz="2000" i="0" u="none" strike="noStrike" dirty="0" err="1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국가암연구소</a:t>
            </a:r>
            <a:r>
              <a:rPr lang="ko-KR" altLang="en-US" sz="200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자료</a:t>
            </a:r>
            <a:endParaRPr lang="en-US" altLang="ko-KR" sz="2000" i="0" u="none" strike="noStrike" dirty="0">
              <a:solidFill>
                <a:srgbClr val="333333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000" dirty="0">
              <a:solidFill>
                <a:srgbClr val="33333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b="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계속 앉아만 있으면 </a:t>
            </a:r>
            <a:r>
              <a:rPr lang="ko-KR" altLang="en-US" sz="2000" b="0" i="0" u="none" strike="noStrike" dirty="0">
                <a:solidFill>
                  <a:srgbClr val="FF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결장암과 유방암</a:t>
            </a:r>
            <a:r>
              <a:rPr lang="en-US" altLang="ko-KR" sz="2000" b="0" i="0" u="none" strike="noStrike" dirty="0">
                <a:solidFill>
                  <a:srgbClr val="FF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b="0" i="0" u="none" strike="noStrike" dirty="0">
                <a:solidFill>
                  <a:srgbClr val="FF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자궁내막암</a:t>
            </a:r>
            <a:r>
              <a:rPr lang="ko-KR" altLang="en-US" sz="2000" b="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발병 위험을 높인다고 밝힘</a:t>
            </a:r>
            <a:r>
              <a:rPr lang="en-US" altLang="ko-KR" sz="2000" b="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endParaRPr lang="en-US" altLang="ko-KR" sz="2000" b="0" i="0" u="none" strike="noStrike" dirty="0">
              <a:solidFill>
                <a:srgbClr val="333333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b="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장시간 앉아있는 것은 </a:t>
            </a:r>
            <a:r>
              <a:rPr lang="ko-KR" altLang="en-US" sz="2000" b="0" i="0" u="none" strike="noStrike" dirty="0">
                <a:solidFill>
                  <a:srgbClr val="FF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인슐린 과다 분비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en-US" sz="2000" b="0" i="0" u="none" strike="noStrike" dirty="0">
                <a:solidFill>
                  <a:srgbClr val="FF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유발해 암세포 증식을 촉진할 수 있다고 한다</a:t>
            </a:r>
            <a:r>
              <a:rPr lang="en-US" altLang="ko-KR" sz="2000" b="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endParaRPr lang="en-US" altLang="ko-KR" sz="2000" b="0" i="0" u="none" strike="noStrike" dirty="0">
              <a:solidFill>
                <a:srgbClr val="333333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b="0" i="0" u="none" strike="noStrike" dirty="0">
                <a:solidFill>
                  <a:srgbClr val="00B05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규칙적으로 적당한 운동</a:t>
            </a:r>
            <a:r>
              <a:rPr lang="ko-KR" altLang="en-US" sz="2000" b="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하면 잠재적인 암 유발 물질인 활성 산소를 막고 세포 손상을 막는 </a:t>
            </a:r>
            <a:r>
              <a:rPr lang="ko-KR" altLang="en-US" sz="2000" b="0" i="0" u="none" strike="noStrike" dirty="0">
                <a:solidFill>
                  <a:srgbClr val="00B05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천연 항산화제</a:t>
            </a:r>
            <a:r>
              <a:rPr lang="ko-KR" altLang="en-US" sz="2000" b="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된다는 연구결과도 있다</a:t>
            </a:r>
            <a:r>
              <a:rPr lang="en-US" altLang="ko-KR" sz="2000" b="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7F77C8-FF9F-4380-AF68-FDDBCE7ACB8C}"/>
              </a:ext>
            </a:extLst>
          </p:cNvPr>
          <p:cNvSpPr txBox="1"/>
          <p:nvPr/>
        </p:nvSpPr>
        <p:spPr>
          <a:xfrm>
            <a:off x="833779" y="1452465"/>
            <a:ext cx="286294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b="1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결장</a:t>
            </a:r>
            <a:r>
              <a:rPr lang="en-US" altLang="ko-KR" sz="2400" b="1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(Colon)</a:t>
            </a:r>
            <a:endParaRPr lang="ko-KR" altLang="en-US" sz="3200" b="1" i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3133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8AE4E78-D66F-400D-B1C7-BB1146700441}"/>
              </a:ext>
            </a:extLst>
          </p:cNvPr>
          <p:cNvSpPr/>
          <p:nvPr/>
        </p:nvSpPr>
        <p:spPr>
          <a:xfrm>
            <a:off x="272143" y="783770"/>
            <a:ext cx="11647714" cy="5802086"/>
          </a:xfrm>
          <a:prstGeom prst="rect">
            <a:avLst/>
          </a:prstGeom>
          <a:solidFill>
            <a:schemeClr val="tx1">
              <a:lumMod val="9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br>
              <a:rPr lang="en-US" altLang="ko-KR" dirty="0"/>
            </a:b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79FB7-B193-4CDA-A4AD-71CBEBE6C36A}"/>
              </a:ext>
            </a:extLst>
          </p:cNvPr>
          <p:cNvSpPr txBox="1"/>
          <p:nvPr/>
        </p:nvSpPr>
        <p:spPr>
          <a:xfrm>
            <a:off x="272143" y="92864"/>
            <a:ext cx="24928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What</a:t>
            </a:r>
            <a:endParaRPr lang="ko-KR" altLang="en-US" sz="4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A8AA805-FE44-4320-8388-FCB6A9131990}"/>
              </a:ext>
            </a:extLst>
          </p:cNvPr>
          <p:cNvSpPr/>
          <p:nvPr/>
        </p:nvSpPr>
        <p:spPr>
          <a:xfrm>
            <a:off x="4974771" y="70756"/>
            <a:ext cx="2144486" cy="1426029"/>
          </a:xfrm>
          <a:prstGeom prst="ellipse">
            <a:avLst/>
          </a:prstGeom>
          <a:solidFill>
            <a:srgbClr val="2E2E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PROBLEMS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52" name="Picture 4" descr="Lower Back Pain Treatment in NJ | Pain Management Doctor, Specialist">
            <a:extLst>
              <a:ext uri="{FF2B5EF4-FFF2-40B4-BE49-F238E27FC236}">
                <a16:creationId xmlns:a16="http://schemas.microsoft.com/office/drawing/2014/main" id="{B483DE04-2A80-4CE3-AEEC-6F0DB4BF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2" y="2808316"/>
            <a:ext cx="4116630" cy="3254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9810F81D-03B7-43E6-B326-E4A7C20D0815}"/>
              </a:ext>
            </a:extLst>
          </p:cNvPr>
          <p:cNvSpPr/>
          <p:nvPr/>
        </p:nvSpPr>
        <p:spPr>
          <a:xfrm>
            <a:off x="1152077" y="4582886"/>
            <a:ext cx="1444740" cy="12689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A4862-E92E-4DBB-BA3F-4BB5C110E88D}"/>
              </a:ext>
            </a:extLst>
          </p:cNvPr>
          <p:cNvSpPr txBox="1"/>
          <p:nvPr/>
        </p:nvSpPr>
        <p:spPr>
          <a:xfrm>
            <a:off x="7119257" y="1302297"/>
            <a:ext cx="449274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0" i="0" dirty="0">
                <a:solidFill>
                  <a:srgbClr val="222222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앉아있는 자세는 몸의 하중이 척추 뼈에 실리면서 서 있을 때보다 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 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40% 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이상의 압력을 가</a:t>
            </a:r>
            <a:r>
              <a:rPr lang="ko-KR" altLang="en-US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여기에 다리를 꼬거나 자세가 구부정하면 허리로 전달되는 압력은 더욱 심해진다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algn="l"/>
            <a:endParaRPr lang="en-US" altLang="ko-KR" b="0" i="0" dirty="0">
              <a:solidFill>
                <a:srgbClr val="222222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0" i="0" dirty="0">
                <a:solidFill>
                  <a:srgbClr val="222222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척추에 무리가 오는 것을 방치하면 허리부터 엉덩이 부위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엉치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통증이나 종아리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 쪽으로 통증이 나타난다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algn="l"/>
            <a:endParaRPr lang="en-US" altLang="ko-KR" b="0" i="0" dirty="0">
              <a:solidFill>
                <a:srgbClr val="222222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0" i="0" dirty="0">
                <a:solidFill>
                  <a:srgbClr val="222222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심한 경우 다리 감각이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둔해지고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힘이 빠지거나 다리를 저는 허리디스크나 협착증 등 질환으로 발전할 수도 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br>
              <a:rPr lang="en-US" altLang="ko-KR" b="0" i="0" dirty="0">
                <a:solidFill>
                  <a:srgbClr val="222222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en-US" altLang="ko-KR" dirty="0">
              <a:solidFill>
                <a:srgbClr val="22222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solidFill>
                <a:srgbClr val="33333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800" b="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허리 통증이 있는 사람들의 </a:t>
            </a:r>
            <a:r>
              <a:rPr lang="en-US" altLang="ko-KR" sz="1800" b="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40%</a:t>
            </a:r>
            <a:r>
              <a:rPr lang="ko-KR" altLang="en-US" sz="1800" b="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ko-KR" altLang="en-US" sz="1800" b="0" i="0" u="none" strike="noStrike" dirty="0">
                <a:solidFill>
                  <a:srgbClr val="FF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매일 컴퓨터 앞에서 장시간 앉아있었다는 사실</a:t>
            </a:r>
            <a:r>
              <a:rPr lang="ko-KR" altLang="en-US" sz="1800" b="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연구 조사를 통해 밝혀지고 있다</a:t>
            </a:r>
            <a:r>
              <a:rPr lang="en-US" altLang="ko-KR" sz="1800" b="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7F77C8-FF9F-4380-AF68-FDDBCE7ACB8C}"/>
              </a:ext>
            </a:extLst>
          </p:cNvPr>
          <p:cNvSpPr txBox="1"/>
          <p:nvPr/>
        </p:nvSpPr>
        <p:spPr>
          <a:xfrm>
            <a:off x="833779" y="1452465"/>
            <a:ext cx="301976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dirty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b="1" dirty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허리</a:t>
            </a:r>
            <a:r>
              <a:rPr lang="en-US" altLang="ko-KR" sz="2400" b="1" dirty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(Lower Back)</a:t>
            </a:r>
            <a:endParaRPr lang="ko-KR" altLang="en-US" sz="3200" b="1" i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EFA629-15A9-4B5B-B766-0F83CC4E6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414" y="1567057"/>
            <a:ext cx="2798114" cy="279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082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8AE4E78-D66F-400D-B1C7-BB1146700441}"/>
              </a:ext>
            </a:extLst>
          </p:cNvPr>
          <p:cNvSpPr/>
          <p:nvPr/>
        </p:nvSpPr>
        <p:spPr>
          <a:xfrm>
            <a:off x="272143" y="783770"/>
            <a:ext cx="11647714" cy="5802086"/>
          </a:xfrm>
          <a:prstGeom prst="rect">
            <a:avLst/>
          </a:prstGeom>
          <a:solidFill>
            <a:schemeClr val="tx1">
              <a:lumMod val="9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br>
              <a:rPr lang="en-US" altLang="ko-KR" dirty="0"/>
            </a:b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79FB7-B193-4CDA-A4AD-71CBEBE6C36A}"/>
              </a:ext>
            </a:extLst>
          </p:cNvPr>
          <p:cNvSpPr txBox="1"/>
          <p:nvPr/>
        </p:nvSpPr>
        <p:spPr>
          <a:xfrm>
            <a:off x="272143" y="92864"/>
            <a:ext cx="24928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What</a:t>
            </a:r>
            <a:endParaRPr lang="ko-KR" altLang="en-US" sz="4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A8AA805-FE44-4320-8388-FCB6A9131990}"/>
              </a:ext>
            </a:extLst>
          </p:cNvPr>
          <p:cNvSpPr/>
          <p:nvPr/>
        </p:nvSpPr>
        <p:spPr>
          <a:xfrm>
            <a:off x="4974771" y="70756"/>
            <a:ext cx="2144486" cy="1426029"/>
          </a:xfrm>
          <a:prstGeom prst="ellipse">
            <a:avLst/>
          </a:prstGeom>
          <a:solidFill>
            <a:srgbClr val="2E2E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PROBLEMS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A4862-E92E-4DBB-BA3F-4BB5C110E88D}"/>
              </a:ext>
            </a:extLst>
          </p:cNvPr>
          <p:cNvSpPr txBox="1"/>
          <p:nvPr/>
        </p:nvSpPr>
        <p:spPr>
          <a:xfrm>
            <a:off x="518600" y="4990607"/>
            <a:ext cx="449274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b="1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일자목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000" b="1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거북목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증후군 </a:t>
            </a:r>
            <a:endParaRPr lang="en-US" altLang="ko-KR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l"/>
            <a:endParaRPr lang="en-US" altLang="ko-KR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 척추가 정상적인 배열에서 벗어나 일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一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자가 된 것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7F77C8-FF9F-4380-AF68-FDDBCE7ACB8C}"/>
              </a:ext>
            </a:extLst>
          </p:cNvPr>
          <p:cNvSpPr txBox="1"/>
          <p:nvPr/>
        </p:nvSpPr>
        <p:spPr>
          <a:xfrm>
            <a:off x="833779" y="1452465"/>
            <a:ext cx="301976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dirty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b="1" dirty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</a:t>
            </a:r>
            <a:r>
              <a:rPr lang="en-US" altLang="ko-KR" sz="2400" b="1" dirty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(Neck)</a:t>
            </a:r>
            <a:endParaRPr lang="ko-KR" altLang="en-US" sz="3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078" name="Picture 6" descr="일자목증후군 관련 이미지">
            <a:extLst>
              <a:ext uri="{FF2B5EF4-FFF2-40B4-BE49-F238E27FC236}">
                <a16:creationId xmlns:a16="http://schemas.microsoft.com/office/drawing/2014/main" id="{6C23CD73-F602-4E7E-9912-5FC22B668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15" y="2135339"/>
            <a:ext cx="3698891" cy="263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FB477FD-0D7F-4758-92FF-51CB3F2A9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193" y="1683297"/>
            <a:ext cx="2899589" cy="289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2FBE24-57C4-43D5-BDE1-EAE7347EA043}"/>
              </a:ext>
            </a:extLst>
          </p:cNvPr>
          <p:cNvSpPr txBox="1"/>
          <p:nvPr/>
        </p:nvSpPr>
        <p:spPr>
          <a:xfrm>
            <a:off x="7180661" y="1605708"/>
            <a:ext cx="441840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나쁜 자세로 앉아 있으면 목에 통증을 유발할 뿐만 아니라 그런 목 상태 때문에 잠을 못 잘 수 있다</a:t>
            </a:r>
            <a:r>
              <a:rPr lang="en-US" altLang="ko-KR" sz="2000" b="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rgbClr val="33333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건강 블로그 </a:t>
            </a:r>
            <a:r>
              <a:rPr lang="ko-KR" altLang="en-US" sz="2000" b="0" i="0" u="none" strike="noStrike" dirty="0" err="1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더웰스오브헬스</a:t>
            </a:r>
            <a:r>
              <a:rPr lang="en-US" altLang="ko-KR" sz="2000" b="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(The Wealth of Health)</a:t>
            </a:r>
            <a:r>
              <a:rPr lang="ko-KR" altLang="en-US" sz="2000" b="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앉아 있는 </a:t>
            </a:r>
            <a:r>
              <a:rPr lang="ko-KR" altLang="en-US" sz="2000" b="0" i="0" u="none" strike="noStrike" dirty="0">
                <a:solidFill>
                  <a:srgbClr val="FF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자세는 혈액을 다리로 쏠리게 했다가 잠자리에서 머리로 이동</a:t>
            </a:r>
            <a:r>
              <a:rPr lang="ko-KR" altLang="en-US" sz="2000" b="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한다</a:t>
            </a:r>
            <a:r>
              <a:rPr lang="en-US" altLang="ko-KR" sz="2000" b="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이때 </a:t>
            </a:r>
            <a:r>
              <a:rPr lang="ko-KR" altLang="en-US" sz="2000" b="0" i="0" u="none" strike="noStrike" dirty="0">
                <a:solidFill>
                  <a:srgbClr val="FF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수면 </a:t>
            </a:r>
            <a:r>
              <a:rPr lang="ko-KR" altLang="en-US" sz="2000" b="0" i="0" u="none" strike="noStrike" dirty="0" err="1">
                <a:solidFill>
                  <a:srgbClr val="FF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무호흡</a:t>
            </a:r>
            <a:r>
              <a:rPr lang="ko-KR" altLang="en-US" sz="2000" b="0" i="0" u="none" strike="noStrike" dirty="0">
                <a:solidFill>
                  <a:srgbClr val="FF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상태</a:t>
            </a:r>
            <a:r>
              <a:rPr lang="ko-KR" altLang="en-US" sz="2000" b="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되기 쉽다고 밝히고 있다</a:t>
            </a:r>
            <a:r>
              <a:rPr lang="en-US" altLang="ko-KR" sz="2000" b="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rgbClr val="33333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또한 건강 사이트 헬스라인</a:t>
            </a:r>
            <a:r>
              <a:rPr lang="en-US" altLang="ko-KR" sz="2000" b="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(Healthline)</a:t>
            </a:r>
            <a:r>
              <a:rPr lang="ko-KR" altLang="en-US" sz="2000" b="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장시간 앉아있는 자세는 </a:t>
            </a:r>
            <a:r>
              <a:rPr lang="ko-KR" altLang="en-US" sz="2000" b="0" i="0" u="none" strike="noStrike" dirty="0">
                <a:solidFill>
                  <a:srgbClr val="FF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뻣뻣한 어깨와 목의 원인</a:t>
            </a:r>
            <a:r>
              <a:rPr lang="ko-KR" altLang="en-US" sz="2000" b="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될 수 있다고 말한다</a:t>
            </a:r>
            <a:r>
              <a:rPr lang="en-US" altLang="ko-KR" sz="2000" b="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000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6115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8AE4E78-D66F-400D-B1C7-BB1146700441}"/>
              </a:ext>
            </a:extLst>
          </p:cNvPr>
          <p:cNvSpPr/>
          <p:nvPr/>
        </p:nvSpPr>
        <p:spPr>
          <a:xfrm>
            <a:off x="272143" y="783770"/>
            <a:ext cx="11647714" cy="5802086"/>
          </a:xfrm>
          <a:prstGeom prst="rect">
            <a:avLst/>
          </a:prstGeom>
          <a:solidFill>
            <a:schemeClr val="tx1">
              <a:lumMod val="9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79FB7-B193-4CDA-A4AD-71CBEBE6C36A}"/>
              </a:ext>
            </a:extLst>
          </p:cNvPr>
          <p:cNvSpPr txBox="1"/>
          <p:nvPr/>
        </p:nvSpPr>
        <p:spPr>
          <a:xfrm>
            <a:off x="272143" y="92864"/>
            <a:ext cx="24928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What</a:t>
            </a:r>
            <a:endParaRPr lang="ko-KR" altLang="en-US" sz="4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A8AA805-FE44-4320-8388-FCB6A9131990}"/>
              </a:ext>
            </a:extLst>
          </p:cNvPr>
          <p:cNvSpPr/>
          <p:nvPr/>
        </p:nvSpPr>
        <p:spPr>
          <a:xfrm>
            <a:off x="4974771" y="70756"/>
            <a:ext cx="2144486" cy="1426029"/>
          </a:xfrm>
          <a:prstGeom prst="ellipse">
            <a:avLst/>
          </a:prstGeom>
          <a:solidFill>
            <a:srgbClr val="2E2E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PROBLEMS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A4862-E92E-4DBB-BA3F-4BB5C110E88D}"/>
              </a:ext>
            </a:extLst>
          </p:cNvPr>
          <p:cNvSpPr txBox="1"/>
          <p:nvPr/>
        </p:nvSpPr>
        <p:spPr>
          <a:xfrm>
            <a:off x="7160757" y="1547330"/>
            <a:ext cx="457404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장시간 앉은 자세는 </a:t>
            </a:r>
            <a:r>
              <a:rPr lang="ko-KR" altLang="en-US" sz="1800" b="0" i="0" u="none" strike="noStrike" dirty="0">
                <a:solidFill>
                  <a:srgbClr val="FF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심장과 전체 순환계에 이상</a:t>
            </a:r>
            <a:r>
              <a:rPr lang="ko-KR" altLang="en-US" sz="1800" b="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일으킬 수 있다</a:t>
            </a:r>
            <a:r>
              <a:rPr lang="en-US" altLang="ko-KR" sz="1800" b="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국제 학술지 ‘미국심장학회지’</a:t>
            </a:r>
            <a:r>
              <a:rPr lang="en-US" altLang="ko-KR" sz="1800" b="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(Journal of the American College of Cardiology)</a:t>
            </a:r>
            <a:r>
              <a:rPr lang="ko-KR" altLang="en-US" sz="1800" b="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따르면</a:t>
            </a:r>
            <a:r>
              <a:rPr lang="en-US" altLang="ko-KR" sz="1800" b="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앉아있는 시간이 길어질수록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심장을 둘러싼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이중막인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심낭에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지방이 쌓여</a:t>
            </a:r>
            <a:r>
              <a:rPr lang="ko-KR" altLang="en-US" sz="1800" b="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800" b="0" i="0" u="none" strike="noStrike" dirty="0">
                <a:solidFill>
                  <a:srgbClr val="FF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심혈관계질환의 위험</a:t>
            </a:r>
            <a:r>
              <a:rPr lang="ko-KR" altLang="en-US" sz="1800" b="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커진다</a:t>
            </a:r>
            <a:r>
              <a:rPr lang="en-US" altLang="ko-KR" sz="1800" b="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800" b="0" i="0" u="none" strike="noStrike" dirty="0">
              <a:solidFill>
                <a:srgbClr val="333333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i="0" u="none" strike="noStrike" dirty="0" err="1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심낭</a:t>
            </a:r>
            <a:r>
              <a:rPr lang="ko-KR" altLang="en-US" sz="1800" i="0" u="none" strike="noStrike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지방이 위험한 것은 인체 다른 부위의 지방과 달리 운동을 해도 쉽게 줄어들지 않기 때문인데요</a:t>
            </a:r>
            <a:r>
              <a:rPr lang="en-US" altLang="ko-KR" sz="1800" i="0" u="none" strike="noStrike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800" i="0" u="none" strike="noStrike" dirty="0">
                <a:solidFill>
                  <a:srgbClr val="FF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매일 규칙적인 운동을 해도 하루 </a:t>
            </a:r>
            <a:r>
              <a:rPr lang="en-US" altLang="ko-KR" sz="1800" i="0" u="none" strike="noStrike" dirty="0">
                <a:solidFill>
                  <a:srgbClr val="FF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r>
              <a:rPr lang="ko-KR" altLang="en-US" sz="1800" i="0" u="none" strike="noStrike" dirty="0">
                <a:solidFill>
                  <a:srgbClr val="FF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 앉아 있으면 내장 지방은 줄일 수 있어도 </a:t>
            </a:r>
            <a:r>
              <a:rPr lang="ko-KR" altLang="en-US" sz="1800" i="0" u="none" strike="noStrike" dirty="0" err="1">
                <a:solidFill>
                  <a:srgbClr val="FF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심낭지방을</a:t>
            </a:r>
            <a:r>
              <a:rPr lang="ko-KR" altLang="en-US" sz="1800" i="0" u="none" strike="noStrike" dirty="0">
                <a:solidFill>
                  <a:srgbClr val="FF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줄일 수 없다고 합니다</a:t>
            </a:r>
            <a:r>
              <a:rPr lang="en-US" altLang="ko-KR" sz="1800" i="0" u="none" strike="noStrike" dirty="0">
                <a:solidFill>
                  <a:srgbClr val="FF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800" i="0" u="none" strike="noStrike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운동이 부족하다고 느끼는 사람은 더욱 주의할 필요가 있다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100" name="Picture 4" descr="심부정맥혈전증 - 질환정보 - 한양대학교병원">
            <a:extLst>
              <a:ext uri="{FF2B5EF4-FFF2-40B4-BE49-F238E27FC236}">
                <a16:creationId xmlns:a16="http://schemas.microsoft.com/office/drawing/2014/main" id="{54978F14-0CD5-46DC-8B62-51CF27657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57" y="1591675"/>
            <a:ext cx="3533944" cy="339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7F77C8-FF9F-4380-AF68-FDDBCE7ACB8C}"/>
              </a:ext>
            </a:extLst>
          </p:cNvPr>
          <p:cNvSpPr txBox="1"/>
          <p:nvPr/>
        </p:nvSpPr>
        <p:spPr>
          <a:xfrm>
            <a:off x="757579" y="1040209"/>
            <a:ext cx="286294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 b="1" dirty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심장</a:t>
            </a:r>
            <a:r>
              <a:rPr lang="en-US" altLang="ko-KR" sz="2400" b="1" dirty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(Heart)</a:t>
            </a:r>
            <a:endParaRPr lang="ko-KR" altLang="en-US" sz="3200" b="1" i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8DA054D-288A-408D-9BF8-A673E7296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201" y="1795463"/>
            <a:ext cx="2961594" cy="296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A9C820-D69A-45EF-9830-CDD8A73AA247}"/>
              </a:ext>
            </a:extLst>
          </p:cNvPr>
          <p:cNvSpPr txBox="1"/>
          <p:nvPr/>
        </p:nvSpPr>
        <p:spPr>
          <a:xfrm>
            <a:off x="642257" y="5106718"/>
            <a:ext cx="5889172" cy="1231106"/>
          </a:xfrm>
          <a:prstGeom prst="rect">
            <a:avLst/>
          </a:prstGeom>
          <a:noFill/>
          <a:ln w="19050"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심부정맥 </a:t>
            </a:r>
            <a:r>
              <a:rPr lang="ko-KR" altLang="en-US" sz="2000" b="1" i="0" u="none" strike="noStrike" dirty="0" err="1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혈전증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이코노미클래스 증후군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</a:p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원래 심장에서 뿜어져 나온 피가 전신을 돌아야 하는데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가만히 앉은 자세로 오래 있으니까 피가 고여서 엉겨 붙고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피떡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혈전이 되는 질환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주로 혈류 속도가 느린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다리쪽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정맥에 잘 발생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5233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8AE4E78-D66F-400D-B1C7-BB1146700441}"/>
              </a:ext>
            </a:extLst>
          </p:cNvPr>
          <p:cNvSpPr/>
          <p:nvPr/>
        </p:nvSpPr>
        <p:spPr>
          <a:xfrm>
            <a:off x="272143" y="783770"/>
            <a:ext cx="11647714" cy="5802086"/>
          </a:xfrm>
          <a:prstGeom prst="rect">
            <a:avLst/>
          </a:prstGeom>
          <a:solidFill>
            <a:schemeClr val="tx1">
              <a:lumMod val="9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br>
              <a:rPr lang="en-US" altLang="ko-KR" dirty="0"/>
            </a:b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79FB7-B193-4CDA-A4AD-71CBEBE6C36A}"/>
              </a:ext>
            </a:extLst>
          </p:cNvPr>
          <p:cNvSpPr txBox="1"/>
          <p:nvPr/>
        </p:nvSpPr>
        <p:spPr>
          <a:xfrm>
            <a:off x="272143" y="92864"/>
            <a:ext cx="24928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What</a:t>
            </a:r>
            <a:endParaRPr lang="ko-KR" altLang="en-US" sz="4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A8AA805-FE44-4320-8388-FCB6A9131990}"/>
              </a:ext>
            </a:extLst>
          </p:cNvPr>
          <p:cNvSpPr/>
          <p:nvPr/>
        </p:nvSpPr>
        <p:spPr>
          <a:xfrm>
            <a:off x="4974771" y="70756"/>
            <a:ext cx="2144486" cy="1426029"/>
          </a:xfrm>
          <a:prstGeom prst="ellipse">
            <a:avLst/>
          </a:prstGeom>
          <a:solidFill>
            <a:srgbClr val="2E2E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PROBLEMS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A4862-E92E-4DBB-BA3F-4BB5C110E88D}"/>
              </a:ext>
            </a:extLst>
          </p:cNvPr>
          <p:cNvSpPr txBox="1"/>
          <p:nvPr/>
        </p:nvSpPr>
        <p:spPr>
          <a:xfrm>
            <a:off x="7160757" y="1301109"/>
            <a:ext cx="4574043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워싱턴포스트는 인슐린 생성은 앉아 있는 자세가 좌우한다고 말한다</a:t>
            </a: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endParaRPr lang="en-US" altLang="ko-KR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i="0" dirty="0">
                <a:solidFill>
                  <a:srgbClr val="222222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앉은 지 약 </a:t>
            </a:r>
            <a:r>
              <a:rPr lang="en-US" altLang="ko-KR" sz="2000" b="0" i="0" dirty="0">
                <a:solidFill>
                  <a:srgbClr val="222222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2000" b="0" i="0" dirty="0">
                <a:solidFill>
                  <a:srgbClr val="222222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 </a:t>
            </a:r>
            <a:r>
              <a:rPr lang="en-US" altLang="ko-KR" sz="2000" b="0" i="0" dirty="0">
                <a:solidFill>
                  <a:srgbClr val="222222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</a:t>
            </a:r>
            <a:r>
              <a:rPr lang="ko-KR" altLang="en-US" sz="2000" b="0" i="0" dirty="0">
                <a:solidFill>
                  <a:srgbClr val="222222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초가 지나면 혈당을 조절하는 인슐린의 활동량이 급격히 줄어 포도당을 효과적으로 연소하지 못하는 </a:t>
            </a:r>
            <a:r>
              <a:rPr lang="ko-KR" altLang="en-US" sz="2000" b="0" i="0" dirty="0">
                <a:solidFill>
                  <a:srgbClr val="FF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인슐린 저항성이 높아진다</a:t>
            </a:r>
            <a:r>
              <a:rPr lang="en-US" altLang="ko-KR" sz="2000" b="0" i="0" dirty="0">
                <a:solidFill>
                  <a:srgbClr val="222222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rgbClr val="22222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i="0" dirty="0">
                <a:solidFill>
                  <a:srgbClr val="222222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인슐린 저항성이 높아지면 체내 혈당 조절이 이뤄지지 않아 </a:t>
            </a:r>
            <a:r>
              <a:rPr lang="ko-KR" altLang="en-US" sz="2000" b="0" i="0" dirty="0">
                <a:solidFill>
                  <a:srgbClr val="FF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췌장에서 더 많은 인슐린이 생성</a:t>
            </a:r>
            <a:r>
              <a:rPr lang="ko-KR" altLang="en-US" sz="2000" b="0" i="0" dirty="0">
                <a:solidFill>
                  <a:srgbClr val="222222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된다</a:t>
            </a:r>
            <a:r>
              <a:rPr lang="en-US" altLang="ko-KR" sz="2000" b="0" i="0" dirty="0">
                <a:solidFill>
                  <a:srgbClr val="222222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000" b="0" i="0" dirty="0">
                <a:solidFill>
                  <a:srgbClr val="222222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인슐린은 </a:t>
            </a:r>
            <a:r>
              <a:rPr lang="ko-KR" altLang="en-US" sz="2000" b="0" i="0" dirty="0">
                <a:solidFill>
                  <a:srgbClr val="FF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혈당을 지방으로 바꾸어 저장</a:t>
            </a:r>
            <a:r>
              <a:rPr lang="ko-KR" altLang="en-US" sz="2000" b="0" i="0" dirty="0">
                <a:solidFill>
                  <a:srgbClr val="222222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하는데</a:t>
            </a:r>
            <a:r>
              <a:rPr lang="en-US" altLang="ko-KR" sz="2000" b="0" i="0" dirty="0">
                <a:solidFill>
                  <a:srgbClr val="222222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b="0" i="0" dirty="0">
                <a:solidFill>
                  <a:srgbClr val="222222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이로 인해 중성지방이 급격히 증가해 </a:t>
            </a:r>
            <a:r>
              <a:rPr lang="ko-KR" altLang="en-US" sz="24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복부비만</a:t>
            </a:r>
            <a:r>
              <a:rPr lang="en-US" altLang="ko-KR" sz="24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b="1" i="0" dirty="0" err="1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고지혈증</a:t>
            </a:r>
            <a:r>
              <a:rPr lang="ko-KR" altLang="en-US" sz="2400" b="1" i="0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등</a:t>
            </a:r>
            <a:r>
              <a:rPr lang="ko-KR" altLang="en-US" sz="2000" b="0" i="0" dirty="0">
                <a:solidFill>
                  <a:srgbClr val="222222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일으킬 수 있다</a:t>
            </a:r>
            <a:r>
              <a:rPr lang="en-US" altLang="ko-KR" sz="2000" b="0" i="0" dirty="0">
                <a:solidFill>
                  <a:srgbClr val="222222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000" b="0" i="0" dirty="0">
                <a:solidFill>
                  <a:srgbClr val="222222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또한 인슐린 저항성은 </a:t>
            </a:r>
            <a:r>
              <a:rPr lang="ko-KR" altLang="en-US" sz="2000" b="0" i="0" dirty="0">
                <a:solidFill>
                  <a:srgbClr val="FF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체내 인슐린 감수성을 떨어트려 혈당을 낮추지 못하게 되는데</a:t>
            </a:r>
            <a:r>
              <a:rPr lang="ko-KR" altLang="en-US" sz="2000" b="0" i="0" dirty="0">
                <a:solidFill>
                  <a:srgbClr val="222222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이는 </a:t>
            </a:r>
            <a:r>
              <a:rPr lang="ko-KR" altLang="en-US" sz="2400" b="1" i="0" dirty="0">
                <a:solidFill>
                  <a:srgbClr val="222222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당뇨병과 심장 질환</a:t>
            </a:r>
            <a:r>
              <a:rPr lang="ko-KR" altLang="en-US" sz="2000" b="0" i="0" dirty="0">
                <a:solidFill>
                  <a:srgbClr val="222222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이어질 수 있다</a:t>
            </a:r>
            <a:r>
              <a:rPr lang="en-US" altLang="ko-KR" sz="2000" b="0" i="0" dirty="0">
                <a:solidFill>
                  <a:srgbClr val="222222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7F77C8-FF9F-4380-AF68-FDDBCE7ACB8C}"/>
              </a:ext>
            </a:extLst>
          </p:cNvPr>
          <p:cNvSpPr txBox="1"/>
          <p:nvPr/>
        </p:nvSpPr>
        <p:spPr>
          <a:xfrm>
            <a:off x="757579" y="1040209"/>
            <a:ext cx="286294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2400" b="1" dirty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췌장</a:t>
            </a:r>
            <a:r>
              <a:rPr lang="en-US" altLang="ko-KR" sz="2400" b="1" dirty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(Pancreas)</a:t>
            </a:r>
            <a:endParaRPr lang="ko-KR" altLang="en-US" sz="3200" b="1" i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124" name="Picture 4" descr="췌장질환 - 남해신문">
            <a:extLst>
              <a:ext uri="{FF2B5EF4-FFF2-40B4-BE49-F238E27FC236}">
                <a16:creationId xmlns:a16="http://schemas.microsoft.com/office/drawing/2014/main" id="{1D471084-3B00-425E-BB6E-7F14FE77D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9120"/>
            <a:ext cx="3716450" cy="473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F2C3A87E-14CE-4F38-9A9B-52C9A9A52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257" y="1679120"/>
            <a:ext cx="3056166" cy="305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B7064FA-3669-4D7B-9737-FA53CF79006C}"/>
              </a:ext>
            </a:extLst>
          </p:cNvPr>
          <p:cNvSpPr/>
          <p:nvPr/>
        </p:nvSpPr>
        <p:spPr>
          <a:xfrm>
            <a:off x="1894114" y="4158343"/>
            <a:ext cx="1589315" cy="1306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913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8AE4E78-D66F-400D-B1C7-BB1146700441}"/>
              </a:ext>
            </a:extLst>
          </p:cNvPr>
          <p:cNvSpPr/>
          <p:nvPr/>
        </p:nvSpPr>
        <p:spPr>
          <a:xfrm>
            <a:off x="272143" y="783770"/>
            <a:ext cx="11647714" cy="5802086"/>
          </a:xfrm>
          <a:prstGeom prst="rect">
            <a:avLst/>
          </a:prstGeom>
          <a:solidFill>
            <a:schemeClr val="tx1">
              <a:lumMod val="9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br>
              <a:rPr lang="en-US" altLang="ko-KR" dirty="0"/>
            </a:b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79FB7-B193-4CDA-A4AD-71CBEBE6C36A}"/>
              </a:ext>
            </a:extLst>
          </p:cNvPr>
          <p:cNvSpPr txBox="1"/>
          <p:nvPr/>
        </p:nvSpPr>
        <p:spPr>
          <a:xfrm>
            <a:off x="272143" y="92864"/>
            <a:ext cx="24928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What</a:t>
            </a:r>
            <a:endParaRPr lang="ko-KR" altLang="en-US" sz="4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A8AA805-FE44-4320-8388-FCB6A9131990}"/>
              </a:ext>
            </a:extLst>
          </p:cNvPr>
          <p:cNvSpPr/>
          <p:nvPr/>
        </p:nvSpPr>
        <p:spPr>
          <a:xfrm>
            <a:off x="4974771" y="70756"/>
            <a:ext cx="2144486" cy="1426029"/>
          </a:xfrm>
          <a:prstGeom prst="ellipse">
            <a:avLst/>
          </a:prstGeom>
          <a:solidFill>
            <a:srgbClr val="2E2E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PROBLEMS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A4862-E92E-4DBB-BA3F-4BB5C110E88D}"/>
              </a:ext>
            </a:extLst>
          </p:cNvPr>
          <p:cNvSpPr txBox="1"/>
          <p:nvPr/>
        </p:nvSpPr>
        <p:spPr>
          <a:xfrm>
            <a:off x="7140313" y="1177215"/>
            <a:ext cx="4574043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헬스라인에 따르면</a:t>
            </a:r>
            <a:r>
              <a:rPr lang="en-US" altLang="ko-KR" sz="1800" b="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오래 앉아 있으면 엉덩이와 허리가 아플 수 있다</a:t>
            </a:r>
            <a:r>
              <a:rPr lang="en-US" altLang="ko-KR" sz="1800" b="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solidFill>
                <a:srgbClr val="33333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자신의 몸에 맞지 않는 의자에 앉게 되면 통증은 훨씬 더 빨리 온다</a:t>
            </a:r>
            <a:r>
              <a:rPr lang="en-US" altLang="ko-KR" sz="1800" b="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이는 또한 연골의 조기 퇴화를 유발해 만성 통증을 일으킬 수 있다</a:t>
            </a:r>
            <a:r>
              <a:rPr lang="en-US" altLang="ko-KR" sz="1800" b="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solidFill>
                <a:srgbClr val="33333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i="0" dirty="0" err="1">
                <a:solidFill>
                  <a:srgbClr val="3C3E4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좌둔점액낭염</a:t>
            </a:r>
            <a:r>
              <a:rPr lang="en-US" altLang="ko-KR" sz="2000" b="1" i="0" dirty="0">
                <a:solidFill>
                  <a:srgbClr val="3C3E4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b="1" i="0" dirty="0" err="1">
                <a:solidFill>
                  <a:srgbClr val="3C3E4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좌골점액낭염</a:t>
            </a:r>
            <a:r>
              <a:rPr lang="en-US" altLang="ko-KR" sz="2000" b="1" i="0" dirty="0">
                <a:solidFill>
                  <a:srgbClr val="3C3E4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b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b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b="0" i="0" dirty="0">
                <a:solidFill>
                  <a:srgbClr val="3C3E4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점액낭은 근육과 근육 사이 또는 뼈 사이 등에 있는 주머니 모양의 조직인데 주로 충격완화의 역할을 한다</a:t>
            </a:r>
            <a:r>
              <a:rPr lang="en-US" altLang="ko-KR" b="0" i="0" dirty="0">
                <a:solidFill>
                  <a:srgbClr val="3C3E4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b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b="0" i="0" dirty="0">
                <a:solidFill>
                  <a:srgbClr val="3C3E4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그리고 </a:t>
            </a:r>
            <a:r>
              <a:rPr lang="ko-KR" altLang="en-US" b="0" i="0" dirty="0" err="1">
                <a:solidFill>
                  <a:srgbClr val="3C3E4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좌둔점액낭염은</a:t>
            </a:r>
            <a:r>
              <a:rPr lang="ko-KR" altLang="en-US" b="0" i="0" dirty="0">
                <a:solidFill>
                  <a:srgbClr val="3C3E4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엉덩이에 있는 이 같은 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점액낭에 오랫동안 압력이 가해져 염증이 일어나게 되는 것</a:t>
            </a:r>
            <a:r>
              <a:rPr lang="ko-KR" altLang="en-US" b="0" i="0" dirty="0">
                <a:solidFill>
                  <a:srgbClr val="3C3E4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이다</a:t>
            </a:r>
            <a:r>
              <a:rPr lang="en-US" altLang="ko-KR" b="0" i="0" dirty="0">
                <a:solidFill>
                  <a:srgbClr val="3C3E4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b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b="0" i="0" dirty="0">
                <a:solidFill>
                  <a:srgbClr val="3C3E4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특히 엉덩이 옆에 좌골신경이 지나가기 때문에 때로는 </a:t>
            </a:r>
            <a:r>
              <a:rPr lang="ko-KR" altLang="en-US" b="0" i="0" dirty="0" err="1">
                <a:solidFill>
                  <a:srgbClr val="FF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점액낭염이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좌골신경을 자극해 다리가 저린 느낌</a:t>
            </a:r>
            <a:r>
              <a:rPr lang="ko-KR" altLang="en-US" b="0" i="0" dirty="0">
                <a:solidFill>
                  <a:srgbClr val="3C3E4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 들기도 한다</a:t>
            </a:r>
            <a:r>
              <a:rPr lang="en-US" altLang="ko-KR" b="0" i="0" dirty="0">
                <a:solidFill>
                  <a:srgbClr val="3C3E4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7F77C8-FF9F-4380-AF68-FDDBCE7ACB8C}"/>
              </a:ext>
            </a:extLst>
          </p:cNvPr>
          <p:cNvSpPr txBox="1"/>
          <p:nvPr/>
        </p:nvSpPr>
        <p:spPr>
          <a:xfrm>
            <a:off x="757579" y="1040209"/>
            <a:ext cx="286294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dirty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6-1</a:t>
            </a:r>
            <a:r>
              <a:rPr lang="en-US" altLang="ko-KR" sz="2400" b="1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400" b="1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엉덩이</a:t>
            </a:r>
            <a:r>
              <a:rPr lang="en-US" altLang="ko-KR" sz="2400" b="1" dirty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(Hips)</a:t>
            </a:r>
            <a:endParaRPr lang="ko-KR" altLang="en-US" sz="3200" b="1" i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148" name="Picture 4" descr="장요 점액낭염(사타구니 통증):프롤로주사,아피톡신,체외충격파[화순 ...">
            <a:extLst>
              <a:ext uri="{FF2B5EF4-FFF2-40B4-BE49-F238E27FC236}">
                <a16:creationId xmlns:a16="http://schemas.microsoft.com/office/drawing/2014/main" id="{6F321A39-E5B2-4C91-9C33-1E40214D2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44" y="2418576"/>
            <a:ext cx="3939689" cy="324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1E1382BA-7A71-44F1-8804-DDB00A28F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353" y="1835640"/>
            <a:ext cx="2964960" cy="296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55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8AE4E78-D66F-400D-B1C7-BB1146700441}"/>
              </a:ext>
            </a:extLst>
          </p:cNvPr>
          <p:cNvSpPr/>
          <p:nvPr/>
        </p:nvSpPr>
        <p:spPr>
          <a:xfrm>
            <a:off x="272143" y="783770"/>
            <a:ext cx="11647714" cy="5802086"/>
          </a:xfrm>
          <a:prstGeom prst="rect">
            <a:avLst/>
          </a:prstGeom>
          <a:solidFill>
            <a:schemeClr val="tx1">
              <a:lumMod val="9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br>
              <a:rPr lang="en-US" altLang="ko-KR" dirty="0"/>
            </a:b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79FB7-B193-4CDA-A4AD-71CBEBE6C36A}"/>
              </a:ext>
            </a:extLst>
          </p:cNvPr>
          <p:cNvSpPr txBox="1"/>
          <p:nvPr/>
        </p:nvSpPr>
        <p:spPr>
          <a:xfrm>
            <a:off x="272143" y="92864"/>
            <a:ext cx="24928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What</a:t>
            </a:r>
            <a:endParaRPr lang="ko-KR" altLang="en-US" sz="4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A8AA805-FE44-4320-8388-FCB6A9131990}"/>
              </a:ext>
            </a:extLst>
          </p:cNvPr>
          <p:cNvSpPr/>
          <p:nvPr/>
        </p:nvSpPr>
        <p:spPr>
          <a:xfrm>
            <a:off x="4974771" y="70756"/>
            <a:ext cx="2144486" cy="1426029"/>
          </a:xfrm>
          <a:prstGeom prst="ellipse">
            <a:avLst/>
          </a:prstGeom>
          <a:solidFill>
            <a:srgbClr val="2E2E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PROBLEMS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A4862-E92E-4DBB-BA3F-4BB5C110E88D}"/>
              </a:ext>
            </a:extLst>
          </p:cNvPr>
          <p:cNvSpPr txBox="1"/>
          <p:nvPr/>
        </p:nvSpPr>
        <p:spPr>
          <a:xfrm>
            <a:off x="7140313" y="1087801"/>
            <a:ext cx="4574043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0" i="0" dirty="0">
                <a:solidFill>
                  <a:srgbClr val="222222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고관절 깊숙한 곳 엉덩이 부근에 있는 조그만 근육인 이상근 때문에 발생하는 </a:t>
            </a:r>
            <a:endParaRPr lang="en-US" altLang="ko-KR" b="0" i="0" dirty="0">
              <a:solidFill>
                <a:srgbClr val="222222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b="0" i="0" dirty="0">
              <a:solidFill>
                <a:srgbClr val="222222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2000" b="1" i="0" dirty="0">
                <a:solidFill>
                  <a:srgbClr val="3C3E4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이상근 증후군</a:t>
            </a:r>
            <a:endParaRPr lang="en-US" altLang="ko-KR" sz="2000" b="1" i="0" dirty="0">
              <a:solidFill>
                <a:srgbClr val="3C3E4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solidFill>
                <a:srgbClr val="3C3E4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b="0" i="0" dirty="0">
                <a:solidFill>
                  <a:srgbClr val="3C3E4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이상근은 엉덩이와 다리를 연결하는 고관절을 단단하게 붙잡아 주는 근육</a:t>
            </a:r>
            <a:r>
              <a:rPr lang="en-US" altLang="ko-KR" b="0" i="0" dirty="0">
                <a:solidFill>
                  <a:srgbClr val="3C3E4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b="0" i="0" dirty="0">
                <a:solidFill>
                  <a:srgbClr val="3C3E4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밑으로 허리뼈에서 나와 다리까지 이어지는 좌골신경이 지나는데</a:t>
            </a:r>
            <a:r>
              <a:rPr lang="en-US" altLang="ko-KR" b="0" i="0" dirty="0">
                <a:solidFill>
                  <a:srgbClr val="3C3E4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이상근이 딱딱하게 굳고 염증이 생기거나 부종이 생기는 등 변화가 생기면서 좌골신경을 누르거나 자극해 통증이 </a:t>
            </a:r>
            <a:r>
              <a:rPr lang="ko-KR" altLang="en-US" b="0" i="0" dirty="0">
                <a:solidFill>
                  <a:srgbClr val="3C3E4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생긴다</a:t>
            </a:r>
            <a:r>
              <a:rPr lang="en-US" altLang="ko-KR" b="0" i="0" dirty="0">
                <a:solidFill>
                  <a:srgbClr val="3C3E4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solidFill>
                <a:srgbClr val="3C3E4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0" i="0" dirty="0">
                <a:solidFill>
                  <a:srgbClr val="FF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다리를 꼬고 앉거나 양반다리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오래 하면 이상근이 과도하게 경직되거나 비대해지고 이 근육의 밑으로 지나가는 </a:t>
            </a:r>
            <a:r>
              <a:rPr lang="ko-KR" altLang="en-US" b="0" i="0" dirty="0" err="1">
                <a:solidFill>
                  <a:srgbClr val="FF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둔근신경과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좌골신경을 압박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 </a:t>
            </a:r>
            <a:r>
              <a:rPr lang="ko-KR" altLang="en-US" sz="2000" b="1" i="0" dirty="0">
                <a:solidFill>
                  <a:srgbClr val="222222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허리디스크와 비슷한 증상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나타나는 이상근 증후군이 생길 수 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7F77C8-FF9F-4380-AF68-FDDBCE7ACB8C}"/>
              </a:ext>
            </a:extLst>
          </p:cNvPr>
          <p:cNvSpPr txBox="1"/>
          <p:nvPr/>
        </p:nvSpPr>
        <p:spPr>
          <a:xfrm>
            <a:off x="757579" y="1040209"/>
            <a:ext cx="286294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dirty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6-2</a:t>
            </a:r>
            <a:r>
              <a:rPr lang="en-US" altLang="ko-KR" sz="2400" b="1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400" b="1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엉덩이</a:t>
            </a:r>
            <a:r>
              <a:rPr lang="en-US" altLang="ko-KR" sz="2400" b="1" dirty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(Hips)</a:t>
            </a:r>
            <a:endParaRPr lang="ko-KR" altLang="en-US" sz="3200" b="1" i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170" name="Picture 2" descr="이상근증후군 치료법 – 이상근증후군 지압방법에 대해서 알아볼게요 ...">
            <a:extLst>
              <a:ext uri="{FF2B5EF4-FFF2-40B4-BE49-F238E27FC236}">
                <a16:creationId xmlns:a16="http://schemas.microsoft.com/office/drawing/2014/main" id="{E8ED76C0-0C6F-4DC9-9FF4-4FDE12C9E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46" y="1597091"/>
            <a:ext cx="3209925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1E1382BA-7A71-44F1-8804-DDB00A28F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399" y="1597091"/>
            <a:ext cx="3066386" cy="306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916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8AE4E78-D66F-400D-B1C7-BB1146700441}"/>
              </a:ext>
            </a:extLst>
          </p:cNvPr>
          <p:cNvSpPr/>
          <p:nvPr/>
        </p:nvSpPr>
        <p:spPr>
          <a:xfrm>
            <a:off x="272143" y="783770"/>
            <a:ext cx="11647714" cy="5802086"/>
          </a:xfrm>
          <a:prstGeom prst="rect">
            <a:avLst/>
          </a:prstGeom>
          <a:solidFill>
            <a:schemeClr val="tx1">
              <a:lumMod val="9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br>
              <a:rPr lang="en-US" altLang="ko-KR" dirty="0"/>
            </a:b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79FB7-B193-4CDA-A4AD-71CBEBE6C36A}"/>
              </a:ext>
            </a:extLst>
          </p:cNvPr>
          <p:cNvSpPr txBox="1"/>
          <p:nvPr/>
        </p:nvSpPr>
        <p:spPr>
          <a:xfrm>
            <a:off x="272143" y="92864"/>
            <a:ext cx="24928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What</a:t>
            </a:r>
            <a:endParaRPr lang="ko-KR" altLang="en-US" sz="4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A8AA805-FE44-4320-8388-FCB6A9131990}"/>
              </a:ext>
            </a:extLst>
          </p:cNvPr>
          <p:cNvSpPr/>
          <p:nvPr/>
        </p:nvSpPr>
        <p:spPr>
          <a:xfrm>
            <a:off x="4974771" y="70756"/>
            <a:ext cx="2144486" cy="1426029"/>
          </a:xfrm>
          <a:prstGeom prst="ellipse">
            <a:avLst/>
          </a:prstGeom>
          <a:solidFill>
            <a:srgbClr val="2E2E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PROBLEMS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A4862-E92E-4DBB-BA3F-4BB5C110E88D}"/>
              </a:ext>
            </a:extLst>
          </p:cNvPr>
          <p:cNvSpPr txBox="1"/>
          <p:nvPr/>
        </p:nvSpPr>
        <p:spPr>
          <a:xfrm>
            <a:off x="7187445" y="1410430"/>
            <a:ext cx="4574043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b="0" i="0" u="none" strike="noStrike" dirty="0" err="1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웰스오브헬스에</a:t>
            </a:r>
            <a:r>
              <a:rPr lang="ko-KR" altLang="en-US" sz="2000" b="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따르면</a:t>
            </a:r>
            <a:r>
              <a:rPr lang="en-US" altLang="ko-KR" sz="2000" b="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pPr algn="l"/>
            <a:endParaRPr lang="en-US" altLang="ko-KR" sz="2000" b="0" i="0" u="none" strike="noStrike" dirty="0">
              <a:solidFill>
                <a:srgbClr val="333333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2000" b="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앉아 있는 동안 피가 다리로 몰린다</a:t>
            </a:r>
            <a:r>
              <a:rPr lang="en-US" altLang="ko-KR" sz="2000" b="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000" b="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혈류가 원활하지 못하면 피로와 권태감을 비롯해 모든 문제의 원인이 될 수 있다</a:t>
            </a:r>
            <a:r>
              <a:rPr lang="en-US" altLang="ko-KR" sz="2000" b="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endParaRPr lang="en-US" altLang="ko-KR" sz="2000" dirty="0">
              <a:solidFill>
                <a:srgbClr val="33333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2000" b="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이와 함께 </a:t>
            </a:r>
            <a:r>
              <a:rPr lang="ko-KR" altLang="en-US" sz="2000" b="0" i="0" u="none" strike="noStrike" dirty="0" err="1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하지정맥류를</a:t>
            </a:r>
            <a:r>
              <a:rPr lang="ko-KR" altLang="en-US" sz="2000" b="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일으킬 수 있다</a:t>
            </a:r>
            <a:r>
              <a:rPr lang="en-US" altLang="ko-KR" sz="2000" b="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l"/>
            <a:endParaRPr lang="en-US" altLang="ko-KR" sz="2000" dirty="0">
              <a:solidFill>
                <a:srgbClr val="33333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2000" dirty="0">
              <a:solidFill>
                <a:srgbClr val="33333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2000" b="1" i="0" dirty="0">
                <a:solidFill>
                  <a:srgbClr val="00A069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다리정맥에 발생하는 대표적인 혈관질환</a:t>
            </a:r>
            <a:endParaRPr lang="en-US" altLang="ko-KR" sz="2000" b="1" i="0" dirty="0">
              <a:solidFill>
                <a:srgbClr val="00A069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b="1" i="0" dirty="0" err="1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하지정맥류</a:t>
            </a:r>
            <a:endParaRPr lang="en-US" altLang="ko-KR" sz="2400" b="1" i="0" dirty="0">
              <a:solidFill>
                <a:srgbClr val="333333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000" b="1" i="0" dirty="0">
              <a:solidFill>
                <a:srgbClr val="333333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b="0" i="0" dirty="0">
                <a:solidFill>
                  <a:srgbClr val="3C3E4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발끝에서 심장으로 올라가야 할 혈액이 혈관 판막 기능 이상으로 </a:t>
            </a:r>
            <a:r>
              <a:rPr lang="ko-KR" altLang="en-US" sz="2000" b="0" i="0" dirty="0" err="1">
                <a:solidFill>
                  <a:srgbClr val="FF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다리쪽으로</a:t>
            </a:r>
            <a:r>
              <a:rPr lang="ko-KR" altLang="en-US" sz="2000" b="0" i="0" dirty="0">
                <a:solidFill>
                  <a:srgbClr val="FF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역류돼 혈관이 확장되는 질환</a:t>
            </a:r>
            <a:r>
              <a:rPr lang="ko-KR" altLang="en-US" sz="2000" b="0" i="0" dirty="0">
                <a:solidFill>
                  <a:srgbClr val="3C3E4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이다</a:t>
            </a:r>
            <a:r>
              <a:rPr lang="en-US" altLang="ko-KR" sz="2000" b="0" i="0" dirty="0">
                <a:solidFill>
                  <a:srgbClr val="3C3E4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7F77C8-FF9F-4380-AF68-FDDBCE7ACB8C}"/>
              </a:ext>
            </a:extLst>
          </p:cNvPr>
          <p:cNvSpPr txBox="1"/>
          <p:nvPr/>
        </p:nvSpPr>
        <p:spPr>
          <a:xfrm>
            <a:off x="757579" y="1040209"/>
            <a:ext cx="286294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dirty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7. </a:t>
            </a:r>
            <a:r>
              <a:rPr lang="ko-KR" altLang="en-US" sz="2400" b="1" dirty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다리</a:t>
            </a:r>
            <a:r>
              <a:rPr lang="en-US" altLang="ko-KR" sz="2400" b="1" dirty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(Legs)</a:t>
            </a:r>
            <a:endParaRPr lang="ko-KR" altLang="en-US" sz="3200" b="1" i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196" name="Picture 4" descr="진료과목 &gt; 하지정맥류 | 담대한외과의원">
            <a:extLst>
              <a:ext uri="{FF2B5EF4-FFF2-40B4-BE49-F238E27FC236}">
                <a16:creationId xmlns:a16="http://schemas.microsoft.com/office/drawing/2014/main" id="{402881B6-9623-4433-9FE0-FBB0D0D7A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44" y="1887531"/>
            <a:ext cx="3930788" cy="4186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7264F5D4-04A9-4FBF-A16B-9EAC13878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167" y="1690008"/>
            <a:ext cx="3045278" cy="304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7044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8AE4E78-D66F-400D-B1C7-BB1146700441}"/>
              </a:ext>
            </a:extLst>
          </p:cNvPr>
          <p:cNvSpPr/>
          <p:nvPr/>
        </p:nvSpPr>
        <p:spPr>
          <a:xfrm>
            <a:off x="272143" y="783770"/>
            <a:ext cx="11647714" cy="5802086"/>
          </a:xfrm>
          <a:prstGeom prst="rect">
            <a:avLst/>
          </a:prstGeom>
          <a:solidFill>
            <a:schemeClr val="tx1">
              <a:lumMod val="9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79FB7-B193-4CDA-A4AD-71CBEBE6C36A}"/>
              </a:ext>
            </a:extLst>
          </p:cNvPr>
          <p:cNvSpPr txBox="1"/>
          <p:nvPr/>
        </p:nvSpPr>
        <p:spPr>
          <a:xfrm>
            <a:off x="272143" y="92864"/>
            <a:ext cx="24928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What</a:t>
            </a:r>
            <a:endParaRPr lang="ko-KR" altLang="en-US" sz="4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A8AA805-FE44-4320-8388-FCB6A9131990}"/>
              </a:ext>
            </a:extLst>
          </p:cNvPr>
          <p:cNvSpPr/>
          <p:nvPr/>
        </p:nvSpPr>
        <p:spPr>
          <a:xfrm>
            <a:off x="4974771" y="70756"/>
            <a:ext cx="2144486" cy="1426029"/>
          </a:xfrm>
          <a:prstGeom prst="ellipse">
            <a:avLst/>
          </a:prstGeom>
          <a:solidFill>
            <a:srgbClr val="2E2E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PROBLEMS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A4862-E92E-4DBB-BA3F-4BB5C110E88D}"/>
              </a:ext>
            </a:extLst>
          </p:cNvPr>
          <p:cNvSpPr txBox="1"/>
          <p:nvPr/>
        </p:nvSpPr>
        <p:spPr>
          <a:xfrm>
            <a:off x="7140313" y="1566952"/>
            <a:ext cx="457404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b="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장시간 앉아있는 자세는 또한 </a:t>
            </a:r>
            <a:r>
              <a:rPr lang="ko-KR" altLang="en-US" sz="2000" b="0" i="0" u="none" strike="noStrike" dirty="0">
                <a:solidFill>
                  <a:srgbClr val="FF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뇌졸중</a:t>
            </a:r>
            <a:r>
              <a:rPr lang="ko-KR" altLang="en-US" sz="2000" b="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위험을 증가시킨다</a:t>
            </a:r>
            <a:r>
              <a:rPr lang="en-US" altLang="ko-KR" sz="2000" b="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algn="l"/>
            <a:endParaRPr lang="en-US" altLang="ko-KR" sz="2000" dirty="0">
              <a:solidFill>
                <a:srgbClr val="33333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2000" b="0" i="0" u="none" strike="noStrike" dirty="0" err="1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웰스오브헬스에</a:t>
            </a:r>
            <a:r>
              <a:rPr lang="ko-KR" altLang="en-US" sz="2000" b="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따르면</a:t>
            </a:r>
            <a:r>
              <a:rPr lang="en-US" altLang="ko-KR" sz="2000" b="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b="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너무 오래 앉아 있으면 </a:t>
            </a:r>
            <a:r>
              <a:rPr lang="ko-KR" altLang="en-US" sz="2000" b="0" i="0" u="none" strike="noStrike" dirty="0">
                <a:solidFill>
                  <a:srgbClr val="FF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혈전</a:t>
            </a:r>
            <a:r>
              <a:rPr lang="en-US" altLang="ko-KR" sz="2000" b="0" i="0" u="none" strike="noStrike" dirty="0">
                <a:solidFill>
                  <a:srgbClr val="FF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b="0" i="0" u="none" strike="noStrike" dirty="0">
                <a:solidFill>
                  <a:srgbClr val="FF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핏덩이</a:t>
            </a:r>
            <a:r>
              <a:rPr lang="en-US" altLang="ko-KR" sz="2000" b="0" i="0" u="none" strike="noStrike" dirty="0">
                <a:solidFill>
                  <a:srgbClr val="FF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2000" b="0" i="0" u="none" strike="noStrike" dirty="0">
                <a:solidFill>
                  <a:srgbClr val="FF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생겨 혈액 순환이 나빠지고 </a:t>
            </a:r>
            <a:r>
              <a:rPr lang="ko-KR" altLang="en-US" sz="2000" b="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더 나아가서 뇌졸중을 일으킬 수 있다</a:t>
            </a:r>
            <a:r>
              <a:rPr lang="en-US" altLang="ko-KR" sz="2000" b="0" i="0" u="none" strike="noStrike" dirty="0">
                <a:solidFill>
                  <a:srgbClr val="333333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l"/>
            <a:endParaRPr lang="en-US" altLang="ko-KR" sz="2000" dirty="0">
              <a:solidFill>
                <a:srgbClr val="33333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b="0" i="0" dirty="0">
                <a:solidFill>
                  <a:srgbClr val="222222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혈전은 뇌나 심장</a:t>
            </a:r>
            <a:r>
              <a:rPr lang="en-US" altLang="ko-KR" sz="2000" b="0" i="0" dirty="0">
                <a:solidFill>
                  <a:srgbClr val="222222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b="0" i="0" dirty="0">
                <a:solidFill>
                  <a:srgbClr val="222222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폐로 이동하면 </a:t>
            </a:r>
            <a:r>
              <a:rPr lang="ko-KR" altLang="en-US" sz="2000" b="0" i="0" dirty="0">
                <a:solidFill>
                  <a:srgbClr val="FF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급사</a:t>
            </a:r>
            <a:r>
              <a:rPr lang="en-US" altLang="ko-KR" sz="2000" b="0" i="0" dirty="0">
                <a:solidFill>
                  <a:srgbClr val="FF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b="0" i="0" dirty="0">
                <a:solidFill>
                  <a:srgbClr val="FF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急死</a:t>
            </a:r>
            <a:r>
              <a:rPr lang="en-US" altLang="ko-KR" sz="2000" b="0" i="0" dirty="0">
                <a:solidFill>
                  <a:srgbClr val="FF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2000" b="0" i="0" dirty="0">
                <a:solidFill>
                  <a:srgbClr val="FF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유발</a:t>
            </a:r>
            <a:r>
              <a:rPr lang="ko-KR" altLang="en-US" sz="2000" b="0" i="0" dirty="0">
                <a:solidFill>
                  <a:srgbClr val="222222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 사실상 암보다 위험</a:t>
            </a:r>
            <a:endParaRPr lang="en-US" altLang="ko-KR" sz="2000" b="0" i="0" dirty="0">
              <a:solidFill>
                <a:srgbClr val="222222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b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2000" b="0" i="0" dirty="0">
                <a:solidFill>
                  <a:srgbClr val="222222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혈전이 혈관을 막으면 혈액순환이 아예 안 된다</a:t>
            </a:r>
            <a:r>
              <a:rPr lang="en-US" altLang="ko-KR" sz="2000" b="0" i="0" dirty="0">
                <a:solidFill>
                  <a:srgbClr val="222222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000" b="0" i="0" dirty="0">
                <a:solidFill>
                  <a:srgbClr val="222222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경우 사망 위험이 높은 </a:t>
            </a:r>
            <a:r>
              <a:rPr lang="ko-KR" altLang="en-US" sz="2000" b="0" i="0" dirty="0">
                <a:solidFill>
                  <a:srgbClr val="FF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뇌경색</a:t>
            </a:r>
            <a:r>
              <a:rPr lang="en-US" altLang="ko-KR" sz="2000" b="0" i="0" dirty="0">
                <a:solidFill>
                  <a:srgbClr val="FF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b="0" i="0" dirty="0">
                <a:solidFill>
                  <a:srgbClr val="FF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뇌혈관이 막혀 뇌 조직이 괴사하는 질환</a:t>
            </a:r>
            <a:r>
              <a:rPr lang="en-US" altLang="ko-KR" sz="2000" b="0" i="0" dirty="0">
                <a:solidFill>
                  <a:srgbClr val="FF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2000" b="0" i="0" dirty="0">
                <a:solidFill>
                  <a:srgbClr val="222222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등의 응급질환이 생긴다</a:t>
            </a:r>
            <a:r>
              <a:rPr lang="en-US" altLang="ko-KR" sz="2000" b="0" i="0" dirty="0">
                <a:solidFill>
                  <a:srgbClr val="222222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2000" b="0" i="0" dirty="0">
              <a:solidFill>
                <a:srgbClr val="3C3E4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7F77C8-FF9F-4380-AF68-FDDBCE7ACB8C}"/>
              </a:ext>
            </a:extLst>
          </p:cNvPr>
          <p:cNvSpPr txBox="1"/>
          <p:nvPr/>
        </p:nvSpPr>
        <p:spPr>
          <a:xfrm>
            <a:off x="757579" y="1040209"/>
            <a:ext cx="286294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dirty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8. </a:t>
            </a:r>
            <a:r>
              <a:rPr lang="ko-KR" altLang="en-US" sz="2400" b="1" dirty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머리</a:t>
            </a:r>
            <a:r>
              <a:rPr lang="en-US" altLang="ko-KR" sz="2400" b="1" dirty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(Head)</a:t>
            </a:r>
            <a:endParaRPr lang="ko-KR" altLang="en-US" sz="3200" b="1" i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220" name="Picture 4" descr="의료사고의 유형별 대응방법[10. 뇌경색]">
            <a:extLst>
              <a:ext uri="{FF2B5EF4-FFF2-40B4-BE49-F238E27FC236}">
                <a16:creationId xmlns:a16="http://schemas.microsoft.com/office/drawing/2014/main" id="{E04A9D89-42A9-4CA8-A8EA-A5729BE5B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91" y="4183321"/>
            <a:ext cx="4270755" cy="221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824F069F-5CA2-4EAC-A989-8F131213F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948" y="1566952"/>
            <a:ext cx="3149337" cy="314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반신불수, 언어장애, 의식소실을 가져오는 뇌경색 - 미디어데일">
            <a:extLst>
              <a:ext uri="{FF2B5EF4-FFF2-40B4-BE49-F238E27FC236}">
                <a16:creationId xmlns:a16="http://schemas.microsoft.com/office/drawing/2014/main" id="{83FBD26A-C191-487E-8422-FF04E3173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99" y="1566952"/>
            <a:ext cx="3238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173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8AE4E78-D66F-400D-B1C7-BB1146700441}"/>
              </a:ext>
            </a:extLst>
          </p:cNvPr>
          <p:cNvSpPr/>
          <p:nvPr/>
        </p:nvSpPr>
        <p:spPr>
          <a:xfrm>
            <a:off x="223156" y="783770"/>
            <a:ext cx="11647714" cy="5802086"/>
          </a:xfrm>
          <a:prstGeom prst="rect">
            <a:avLst/>
          </a:prstGeom>
          <a:solidFill>
            <a:schemeClr val="tx1">
              <a:lumMod val="9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br>
              <a:rPr lang="en-US" altLang="ko-KR" dirty="0"/>
            </a:b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79FB7-B193-4CDA-A4AD-71CBEBE6C36A}"/>
              </a:ext>
            </a:extLst>
          </p:cNvPr>
          <p:cNvSpPr txBox="1"/>
          <p:nvPr/>
        </p:nvSpPr>
        <p:spPr>
          <a:xfrm>
            <a:off x="272143" y="92864"/>
            <a:ext cx="24928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What</a:t>
            </a:r>
            <a:endParaRPr lang="ko-KR" altLang="en-US" sz="4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A8AA805-FE44-4320-8388-FCB6A9131990}"/>
              </a:ext>
            </a:extLst>
          </p:cNvPr>
          <p:cNvSpPr/>
          <p:nvPr/>
        </p:nvSpPr>
        <p:spPr>
          <a:xfrm>
            <a:off x="4974771" y="70756"/>
            <a:ext cx="2144486" cy="1426029"/>
          </a:xfrm>
          <a:prstGeom prst="ellipse">
            <a:avLst/>
          </a:prstGeom>
          <a:solidFill>
            <a:srgbClr val="2E2E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 DO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48" name="Picture 8" descr="컴퓨터 사용하는 바른자세">
            <a:extLst>
              <a:ext uri="{FF2B5EF4-FFF2-40B4-BE49-F238E27FC236}">
                <a16:creationId xmlns:a16="http://schemas.microsoft.com/office/drawing/2014/main" id="{7F6DE5F1-BCD0-4E3D-8563-619D8FEF4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6" y="1859076"/>
            <a:ext cx="3457209" cy="313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HD wallpaper: warm up, shirtless, stretching, fitness, beach ...">
            <a:extLst>
              <a:ext uri="{FF2B5EF4-FFF2-40B4-BE49-F238E27FC236}">
                <a16:creationId xmlns:a16="http://schemas.microsoft.com/office/drawing/2014/main" id="{3B578710-09B7-4A3E-A2D5-952E989C7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395" y="1859076"/>
            <a:ext cx="3457209" cy="313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About Us -">
            <a:extLst>
              <a:ext uri="{FF2B5EF4-FFF2-40B4-BE49-F238E27FC236}">
                <a16:creationId xmlns:a16="http://schemas.microsoft.com/office/drawing/2014/main" id="{4B144B08-99B0-441B-8C7F-24FE41027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625" y="1859076"/>
            <a:ext cx="3457210" cy="313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5C9202-8192-49E8-B5D7-257BFCACCAB9}"/>
              </a:ext>
            </a:extLst>
          </p:cNvPr>
          <p:cNvSpPr txBox="1"/>
          <p:nvPr/>
        </p:nvSpPr>
        <p:spPr>
          <a:xfrm>
            <a:off x="1080904" y="5228165"/>
            <a:ext cx="2536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바르게 앉은 자세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16FCB2-69A7-4980-8AC7-0BE3A1CCA37D}"/>
              </a:ext>
            </a:extLst>
          </p:cNvPr>
          <p:cNvSpPr txBox="1"/>
          <p:nvPr/>
        </p:nvSpPr>
        <p:spPr>
          <a:xfrm>
            <a:off x="5377543" y="5228165"/>
            <a:ext cx="1436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bg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스트레칭</a:t>
            </a:r>
            <a:endParaRPr lang="ko-KR" altLang="en-US" sz="2400" dirty="0">
              <a:solidFill>
                <a:schemeClr val="bg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10BC0E-FC99-4C25-8F2F-2E435EF86B7A}"/>
              </a:ext>
            </a:extLst>
          </p:cNvPr>
          <p:cNvSpPr txBox="1"/>
          <p:nvPr/>
        </p:nvSpPr>
        <p:spPr>
          <a:xfrm>
            <a:off x="9389424" y="5228165"/>
            <a:ext cx="96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bg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운동</a:t>
            </a:r>
            <a:endParaRPr lang="ko-KR" altLang="en-US" sz="2400" dirty="0">
              <a:solidFill>
                <a:schemeClr val="bg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9992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137DA3-AA0A-4A32-A8F4-B96C2029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7030"/>
            <a:ext cx="2558748" cy="839821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C2DC44-9D46-45D9-B1A5-9008EA1C8681}"/>
              </a:ext>
            </a:extLst>
          </p:cNvPr>
          <p:cNvSpPr txBox="1"/>
          <p:nvPr/>
        </p:nvSpPr>
        <p:spPr>
          <a:xfrm>
            <a:off x="683336" y="1584209"/>
            <a:ext cx="8926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4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24F0E8-23CF-4822-A224-8E5739C11730}"/>
              </a:ext>
            </a:extLst>
          </p:cNvPr>
          <p:cNvSpPr txBox="1"/>
          <p:nvPr/>
        </p:nvSpPr>
        <p:spPr>
          <a:xfrm>
            <a:off x="4647660" y="1584208"/>
            <a:ext cx="8926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4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1D5DCF-A4F0-4D74-9702-6C3C80CFC37D}"/>
              </a:ext>
            </a:extLst>
          </p:cNvPr>
          <p:cNvSpPr txBox="1"/>
          <p:nvPr/>
        </p:nvSpPr>
        <p:spPr>
          <a:xfrm>
            <a:off x="8611984" y="1584207"/>
            <a:ext cx="8926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4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1F480C-CD72-411C-A27F-9608F733AF48}"/>
              </a:ext>
            </a:extLst>
          </p:cNvPr>
          <p:cNvSpPr txBox="1"/>
          <p:nvPr/>
        </p:nvSpPr>
        <p:spPr>
          <a:xfrm>
            <a:off x="911006" y="2412639"/>
            <a:ext cx="2103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WHY</a:t>
            </a:r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2ADA11-5B2C-4BB2-AD6F-2EC9A83A0530}"/>
              </a:ext>
            </a:extLst>
          </p:cNvPr>
          <p:cNvSpPr txBox="1"/>
          <p:nvPr/>
        </p:nvSpPr>
        <p:spPr>
          <a:xfrm>
            <a:off x="4875330" y="2412639"/>
            <a:ext cx="2103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WHAT</a:t>
            </a:r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01E416-DCBF-4FC2-8C2E-4F38502555A2}"/>
              </a:ext>
            </a:extLst>
          </p:cNvPr>
          <p:cNvSpPr txBox="1"/>
          <p:nvPr/>
        </p:nvSpPr>
        <p:spPr>
          <a:xfrm>
            <a:off x="8839654" y="2409852"/>
            <a:ext cx="2103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HOW TO</a:t>
            </a:r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CC15243-F53F-4F98-9C20-CD25B162E8B1}"/>
              </a:ext>
            </a:extLst>
          </p:cNvPr>
          <p:cNvSpPr/>
          <p:nvPr/>
        </p:nvSpPr>
        <p:spPr>
          <a:xfrm>
            <a:off x="683336" y="3290466"/>
            <a:ext cx="2745664" cy="219891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SITUATION</a:t>
            </a:r>
          </a:p>
          <a:p>
            <a:pPr marL="342900" indent="-342900" algn="ctr">
              <a:buAutoNum type="arabicPeriod"/>
            </a:pPr>
            <a:endParaRPr lang="en-US" altLang="ko-KR" sz="2000" dirty="0">
              <a:solidFill>
                <a:schemeClr val="tx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599D6C6-8DC3-482B-8FD8-585222562661}"/>
              </a:ext>
            </a:extLst>
          </p:cNvPr>
          <p:cNvSpPr/>
          <p:nvPr/>
        </p:nvSpPr>
        <p:spPr>
          <a:xfrm>
            <a:off x="4647660" y="3290466"/>
            <a:ext cx="2745664" cy="219891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PROBLEMS</a:t>
            </a:r>
          </a:p>
          <a:p>
            <a:pPr algn="ctr"/>
            <a:r>
              <a:rPr lang="en-US" altLang="ko-KR" sz="2000" dirty="0">
                <a:solidFill>
                  <a:schemeClr val="tx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</a:t>
            </a:r>
          </a:p>
          <a:p>
            <a:pPr algn="ctr"/>
            <a:r>
              <a:rPr lang="en-US" altLang="ko-KR" sz="2000" dirty="0">
                <a:solidFill>
                  <a:schemeClr val="tx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 DO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2A40971-46C4-42C2-80CE-F74EC86B6D43}"/>
              </a:ext>
            </a:extLst>
          </p:cNvPr>
          <p:cNvSpPr/>
          <p:nvPr/>
        </p:nvSpPr>
        <p:spPr>
          <a:xfrm>
            <a:off x="8611984" y="3290466"/>
            <a:ext cx="2745664" cy="219891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바르게 앉은 자세</a:t>
            </a:r>
            <a:endParaRPr lang="en-US" altLang="ko-KR" sz="2000" dirty="0">
              <a:solidFill>
                <a:schemeClr val="tx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tx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</a:t>
            </a:r>
          </a:p>
          <a:p>
            <a:pPr algn="ctr"/>
            <a:r>
              <a:rPr lang="ko-KR" altLang="en-US" sz="2000" dirty="0">
                <a:solidFill>
                  <a:schemeClr val="tx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스트레칭</a:t>
            </a:r>
            <a:endParaRPr lang="en-US" altLang="ko-KR" sz="2000" dirty="0">
              <a:solidFill>
                <a:schemeClr val="tx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tx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</a:t>
            </a:r>
          </a:p>
          <a:p>
            <a:pPr algn="ctr"/>
            <a:r>
              <a:rPr lang="ko-KR" altLang="en-US" sz="2000" dirty="0">
                <a:solidFill>
                  <a:schemeClr val="tx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운동</a:t>
            </a:r>
            <a:endParaRPr lang="en-US" altLang="ko-KR" sz="2000" dirty="0">
              <a:solidFill>
                <a:schemeClr val="tx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D79052A-9EE6-497F-9009-E6C89DAD2D1F}"/>
              </a:ext>
            </a:extLst>
          </p:cNvPr>
          <p:cNvSpPr/>
          <p:nvPr/>
        </p:nvSpPr>
        <p:spPr>
          <a:xfrm>
            <a:off x="816429" y="816429"/>
            <a:ext cx="979714" cy="54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760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99CCFB3-B7E5-4ECB-A9EB-3427E2796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6841D63-F7D7-4358-AC6D-A9A1BA085AA1}"/>
              </a:ext>
            </a:extLst>
          </p:cNvPr>
          <p:cNvSpPr/>
          <p:nvPr/>
        </p:nvSpPr>
        <p:spPr>
          <a:xfrm>
            <a:off x="32657" y="0"/>
            <a:ext cx="12279086" cy="6858000"/>
          </a:xfrm>
          <a:prstGeom prst="rect">
            <a:avLst/>
          </a:prstGeom>
          <a:solidFill>
            <a:schemeClr val="tx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5DD7A-7456-487F-91AE-2B9ACFFA8136}"/>
              </a:ext>
            </a:extLst>
          </p:cNvPr>
          <p:cNvSpPr txBox="1"/>
          <p:nvPr/>
        </p:nvSpPr>
        <p:spPr>
          <a:xfrm>
            <a:off x="683336" y="1675647"/>
            <a:ext cx="18965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6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F783C1-AE52-4159-8AD4-A661C53ED037}"/>
              </a:ext>
            </a:extLst>
          </p:cNvPr>
          <p:cNvSpPr txBox="1"/>
          <p:nvPr/>
        </p:nvSpPr>
        <p:spPr>
          <a:xfrm>
            <a:off x="2098478" y="2829362"/>
            <a:ext cx="4469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HOW TO</a:t>
            </a:r>
            <a:endParaRPr lang="ko-KR" altLang="en-US" sz="4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D1DE18-F24D-4910-8D9E-8345B7496B01}"/>
              </a:ext>
            </a:extLst>
          </p:cNvPr>
          <p:cNvSpPr/>
          <p:nvPr/>
        </p:nvSpPr>
        <p:spPr>
          <a:xfrm>
            <a:off x="683336" y="2737924"/>
            <a:ext cx="283028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528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8AE4E78-D66F-400D-B1C7-BB1146700441}"/>
              </a:ext>
            </a:extLst>
          </p:cNvPr>
          <p:cNvSpPr/>
          <p:nvPr/>
        </p:nvSpPr>
        <p:spPr>
          <a:xfrm>
            <a:off x="272143" y="783770"/>
            <a:ext cx="11647714" cy="5802086"/>
          </a:xfrm>
          <a:prstGeom prst="rect">
            <a:avLst/>
          </a:prstGeom>
          <a:solidFill>
            <a:schemeClr val="tx1">
              <a:lumMod val="9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br>
              <a:rPr lang="en-US" altLang="ko-KR" dirty="0"/>
            </a:b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79FB7-B193-4CDA-A4AD-71CBEBE6C36A}"/>
              </a:ext>
            </a:extLst>
          </p:cNvPr>
          <p:cNvSpPr txBox="1"/>
          <p:nvPr/>
        </p:nvSpPr>
        <p:spPr>
          <a:xfrm>
            <a:off x="272143" y="92864"/>
            <a:ext cx="2971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 How</a:t>
            </a:r>
            <a:r>
              <a: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</a:t>
            </a:r>
            <a:endParaRPr lang="ko-KR" altLang="en-US" sz="4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A8AA805-FE44-4320-8388-FCB6A9131990}"/>
              </a:ext>
            </a:extLst>
          </p:cNvPr>
          <p:cNvSpPr/>
          <p:nvPr/>
        </p:nvSpPr>
        <p:spPr>
          <a:xfrm>
            <a:off x="4974771" y="70756"/>
            <a:ext cx="2144486" cy="1426029"/>
          </a:xfrm>
          <a:prstGeom prst="ellipse">
            <a:avLst/>
          </a:prstGeom>
          <a:solidFill>
            <a:srgbClr val="2E2E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SIT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46" name="Picture 6" descr="모니터는 눈높이보다 높게? 당신은 속았다 - 오마이뉴스 모바일">
            <a:extLst>
              <a:ext uri="{FF2B5EF4-FFF2-40B4-BE49-F238E27FC236}">
                <a16:creationId xmlns:a16="http://schemas.microsoft.com/office/drawing/2014/main" id="{786B2D22-AB21-477D-B5DC-05235D6B2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887" y="1570263"/>
            <a:ext cx="1809750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CD75130-B309-40FB-B863-7DB0358DF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40" y="1570263"/>
            <a:ext cx="1809750" cy="2752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73A057-182C-41EE-BA20-C4605D3B8B34}"/>
              </a:ext>
            </a:extLst>
          </p:cNvPr>
          <p:cNvSpPr txBox="1"/>
          <p:nvPr/>
        </p:nvSpPr>
        <p:spPr>
          <a:xfrm>
            <a:off x="757579" y="1040209"/>
            <a:ext cx="286294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dirty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b="1" dirty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바르게 앉은 자세</a:t>
            </a:r>
            <a:endParaRPr lang="ko-KR" altLang="en-US" sz="3200" b="1" i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8832D5-5EBB-41C8-A87B-F116487949EF}"/>
              </a:ext>
            </a:extLst>
          </p:cNvPr>
          <p:cNvSpPr txBox="1"/>
          <p:nvPr/>
        </p:nvSpPr>
        <p:spPr>
          <a:xfrm>
            <a:off x="757579" y="4577259"/>
            <a:ext cx="47832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 전체를 대고 </a:t>
            </a:r>
            <a:r>
              <a:rPr lang="en-US" altLang="ko-KR" dirty="0">
                <a:solidFill>
                  <a:schemeClr val="bg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125</a:t>
            </a:r>
            <a:r>
              <a:rPr lang="ko-KR" alt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˚ 정도 비스듬한 자세</a:t>
            </a:r>
            <a:endParaRPr lang="en-US" altLang="ko-KR" dirty="0">
              <a:solidFill>
                <a:schemeClr val="bg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AutoNum type="arabicParenR"/>
            </a:pPr>
            <a:r>
              <a:rPr lang="ko-KR" alt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무릎은 </a:t>
            </a:r>
            <a:r>
              <a:rPr lang="en-US" altLang="ko-KR" dirty="0">
                <a:solidFill>
                  <a:schemeClr val="bg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90</a:t>
            </a:r>
            <a:r>
              <a:rPr lang="ko-KR" alt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˚로 바르게 세우기</a:t>
            </a:r>
            <a:endParaRPr lang="en-US" altLang="ko-KR" dirty="0">
              <a:solidFill>
                <a:schemeClr val="bg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AutoNum type="arabicParenR"/>
            </a:pPr>
            <a:r>
              <a:rPr lang="ko-KR" alt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허리는 등받이에 바짝 붙이기</a:t>
            </a:r>
            <a:endParaRPr lang="en-US" altLang="ko-KR" dirty="0">
              <a:solidFill>
                <a:schemeClr val="bg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AutoNum type="arabicParenR"/>
            </a:pPr>
            <a:r>
              <a:rPr lang="ko-KR" alt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턱을 아래로 가볍게 당기고</a:t>
            </a:r>
            <a:endParaRPr lang="en-US" altLang="ko-KR" dirty="0">
              <a:solidFill>
                <a:schemeClr val="bg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AutoNum type="arabicParenR"/>
            </a:pPr>
            <a:r>
              <a:rPr lang="ko-KR" alt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팔은 책상에 자연스럽게 걸치기</a:t>
            </a:r>
            <a:endParaRPr lang="en-US" altLang="ko-KR" dirty="0">
              <a:solidFill>
                <a:schemeClr val="bg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AutoNum type="arabicParenR"/>
            </a:pPr>
            <a:r>
              <a:rPr lang="ko-KR" alt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노트북 화면이 시선과 </a:t>
            </a:r>
            <a:r>
              <a:rPr lang="en-US" altLang="ko-KR" dirty="0">
                <a:solidFill>
                  <a:schemeClr val="bg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90</a:t>
            </a:r>
            <a:r>
              <a:rPr lang="ko-KR" alt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˚</a:t>
            </a:r>
            <a:r>
              <a:rPr lang="en-US" altLang="ko-KR" dirty="0">
                <a:solidFill>
                  <a:schemeClr val="bg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40cm </a:t>
            </a:r>
            <a:r>
              <a:rPr lang="ko-KR" alt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 거리두기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CEC6ADE-44CA-4DE0-ABB2-D690F913F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1610" y="1570263"/>
            <a:ext cx="1809750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포토엔]이영애 '의자에서 일어날때도 우아하게~' - 손에 잡히는 뉴스 ...">
            <a:extLst>
              <a:ext uri="{FF2B5EF4-FFF2-40B4-BE49-F238E27FC236}">
                <a16:creationId xmlns:a16="http://schemas.microsoft.com/office/drawing/2014/main" id="{7EF4FF4B-8572-4EE3-BEDB-E610CAAE8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258" y="1570263"/>
            <a:ext cx="1813008" cy="275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CE482D-3174-4E84-80E2-715080466ADD}"/>
              </a:ext>
            </a:extLst>
          </p:cNvPr>
          <p:cNvSpPr txBox="1"/>
          <p:nvPr/>
        </p:nvSpPr>
        <p:spPr>
          <a:xfrm>
            <a:off x="7119257" y="4577259"/>
            <a:ext cx="43121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※ </a:t>
            </a:r>
            <a:r>
              <a:rPr lang="ko-KR" altLang="en-US" sz="2000" dirty="0">
                <a:solidFill>
                  <a:schemeClr val="bg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중요한 것</a:t>
            </a:r>
            <a:endParaRPr lang="en-US" altLang="ko-KR" sz="2000" dirty="0">
              <a:solidFill>
                <a:schemeClr val="bg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>
              <a:buAutoNum type="arabicParenR"/>
            </a:pPr>
            <a:r>
              <a:rPr lang="en-US" altLang="ko-KR" sz="2000" dirty="0">
                <a:solidFill>
                  <a:schemeClr val="bg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2000" dirty="0">
                <a:solidFill>
                  <a:schemeClr val="bg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시간마다 일어나서 </a:t>
            </a:r>
            <a:r>
              <a:rPr lang="en-US" altLang="ko-KR" sz="2000" dirty="0">
                <a:solidFill>
                  <a:schemeClr val="bg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20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분정도</a:t>
            </a:r>
            <a:r>
              <a:rPr lang="ko-KR" altLang="en-US" sz="2000" dirty="0">
                <a:solidFill>
                  <a:schemeClr val="bg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가벼운 스트레칭</a:t>
            </a:r>
            <a:r>
              <a:rPr lang="en-US" altLang="ko-KR" sz="2000" dirty="0">
                <a:solidFill>
                  <a:schemeClr val="bg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걷기</a:t>
            </a:r>
            <a:r>
              <a:rPr lang="en-US" altLang="ko-KR" sz="2000" dirty="0">
                <a:solidFill>
                  <a:schemeClr val="bg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bg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화장실</a:t>
            </a:r>
            <a:r>
              <a:rPr lang="en-US" altLang="ko-KR" sz="2000" dirty="0">
                <a:solidFill>
                  <a:schemeClr val="bg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물마시러</a:t>
            </a:r>
            <a:r>
              <a:rPr lang="ko-KR" altLang="en-US" sz="2000" dirty="0">
                <a:solidFill>
                  <a:schemeClr val="bg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다녀오기 등</a:t>
            </a:r>
            <a:r>
              <a:rPr lang="en-US" altLang="ko-KR" sz="2000" dirty="0">
                <a:solidFill>
                  <a:schemeClr val="bg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457200" indent="-457200">
              <a:buAutoNum type="arabicParenR"/>
            </a:pPr>
            <a:r>
              <a:rPr lang="ko-KR" altLang="en-US" sz="2000" dirty="0">
                <a:solidFill>
                  <a:schemeClr val="bg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강의실 올라올 때</a:t>
            </a:r>
            <a:r>
              <a:rPr lang="en-US" altLang="ko-KR" sz="2000" dirty="0">
                <a:solidFill>
                  <a:schemeClr val="bg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000" dirty="0">
                <a:solidFill>
                  <a:schemeClr val="bg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계단 이용</a:t>
            </a:r>
            <a:r>
              <a:rPr lang="en-US" altLang="ko-KR" sz="2000" dirty="0">
                <a:solidFill>
                  <a:schemeClr val="bg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bg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하루 평균 </a:t>
            </a:r>
            <a:r>
              <a:rPr lang="en-US" altLang="ko-KR" sz="2000" dirty="0">
                <a:solidFill>
                  <a:schemeClr val="bg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r>
              <a:rPr lang="ko-KR" altLang="en-US" sz="2000" dirty="0">
                <a:solidFill>
                  <a:schemeClr val="bg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층 정도 오르기</a:t>
            </a:r>
            <a:r>
              <a:rPr lang="en-US" altLang="ko-KR" sz="2000" dirty="0">
                <a:solidFill>
                  <a:schemeClr val="bg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000" dirty="0">
              <a:solidFill>
                <a:schemeClr val="bg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410A47-31C2-4FCF-9BDA-7FCFA7E60F7E}"/>
              </a:ext>
            </a:extLst>
          </p:cNvPr>
          <p:cNvSpPr txBox="1"/>
          <p:nvPr/>
        </p:nvSpPr>
        <p:spPr>
          <a:xfrm>
            <a:off x="5471433" y="1859340"/>
            <a:ext cx="10450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solidFill>
                  <a:srgbClr val="FF0000"/>
                </a:solidFill>
              </a:rPr>
              <a:t>+</a:t>
            </a:r>
            <a:endParaRPr lang="ko-KR" altLang="en-US" sz="9600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허리에 좋은 자세, 허리에 나쁜 자세 — Steemit">
            <a:extLst>
              <a:ext uri="{FF2B5EF4-FFF2-40B4-BE49-F238E27FC236}">
                <a16:creationId xmlns:a16="http://schemas.microsoft.com/office/drawing/2014/main" id="{813D9FAC-2A3B-4E49-AEFC-042A53A53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27" y="1565174"/>
            <a:ext cx="4853917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569160-D756-44EF-B29E-FB410C8A882B}"/>
              </a:ext>
            </a:extLst>
          </p:cNvPr>
          <p:cNvSpPr txBox="1"/>
          <p:nvPr/>
        </p:nvSpPr>
        <p:spPr>
          <a:xfrm>
            <a:off x="757579" y="1051573"/>
            <a:ext cx="2862942" cy="46166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dirty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b="1" dirty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올바르지 못한 자세</a:t>
            </a:r>
            <a:endParaRPr lang="ko-KR" altLang="en-US" sz="3200" b="1" i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7FFF7C-49F5-4077-AA00-CC97F0632DC5}"/>
              </a:ext>
            </a:extLst>
          </p:cNvPr>
          <p:cNvSpPr txBox="1"/>
          <p:nvPr/>
        </p:nvSpPr>
        <p:spPr>
          <a:xfrm>
            <a:off x="757579" y="4565895"/>
            <a:ext cx="4783250" cy="1938992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sz="2000" dirty="0">
                <a:solidFill>
                  <a:schemeClr val="bg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엉덩이를 의자 끝까지 당기기</a:t>
            </a:r>
            <a:endParaRPr lang="en-US" altLang="ko-KR" sz="2000" dirty="0">
              <a:solidFill>
                <a:schemeClr val="bg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AutoNum type="arabicParenR"/>
            </a:pPr>
            <a:r>
              <a:rPr lang="ko-KR" altLang="en-US" sz="2000" dirty="0">
                <a:solidFill>
                  <a:schemeClr val="bg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허리를 직각으로 세우기</a:t>
            </a:r>
            <a:endParaRPr lang="en-US" altLang="ko-KR" sz="2000" dirty="0">
              <a:solidFill>
                <a:schemeClr val="bg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AutoNum type="arabicParenR"/>
            </a:pPr>
            <a:r>
              <a:rPr lang="ko-KR" altLang="en-US" sz="2000" dirty="0">
                <a:solidFill>
                  <a:schemeClr val="bg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노트북 화면에 너무 가까이 다가가기</a:t>
            </a:r>
            <a:endParaRPr lang="en-US" altLang="ko-KR" sz="2000" dirty="0">
              <a:solidFill>
                <a:schemeClr val="bg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AutoNum type="arabicParenR"/>
            </a:pPr>
            <a:endParaRPr lang="en-US" altLang="ko-KR" sz="2000" dirty="0">
              <a:solidFill>
                <a:schemeClr val="bg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AutoNum type="arabicParenR"/>
            </a:pPr>
            <a:endParaRPr lang="en-US" altLang="ko-KR" sz="2000" dirty="0">
              <a:solidFill>
                <a:schemeClr val="bg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AutoNum type="arabicParenR"/>
            </a:pPr>
            <a:endParaRPr lang="en-US" altLang="ko-KR" sz="2000" dirty="0">
              <a:solidFill>
                <a:schemeClr val="bg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52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8AE4E78-D66F-400D-B1C7-BB1146700441}"/>
              </a:ext>
            </a:extLst>
          </p:cNvPr>
          <p:cNvSpPr/>
          <p:nvPr/>
        </p:nvSpPr>
        <p:spPr>
          <a:xfrm>
            <a:off x="272143" y="783770"/>
            <a:ext cx="11647714" cy="5802086"/>
          </a:xfrm>
          <a:prstGeom prst="rect">
            <a:avLst/>
          </a:prstGeom>
          <a:solidFill>
            <a:schemeClr val="tx1">
              <a:lumMod val="9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아침 스트레칭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| #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맑은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정신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건강한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다이어트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탄력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있는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몸매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부기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제거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혈액순환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추천영상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hlinkClick r:id="rId2"/>
              </a:rPr>
              <a:t>ENG)</a:t>
            </a:r>
            <a:r>
              <a:rPr lang="ko-KR" altLang="en-US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hlinkClick r:id="rId2"/>
              </a:rPr>
              <a:t>매일 아침 </a:t>
            </a:r>
            <a:r>
              <a:rPr lang="en-US" altLang="ko-KR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hlinkClick r:id="rId2"/>
              </a:rPr>
              <a:t>8</a:t>
            </a:r>
            <a:r>
              <a:rPr lang="ko-KR" altLang="en-US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hlinkClick r:id="rId2"/>
              </a:rPr>
              <a:t>분 스트레칭 </a:t>
            </a:r>
            <a:r>
              <a:rPr lang="en-US" altLang="ko-KR" b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hlinkClick r:id="rId2"/>
              </a:rPr>
              <a:t>l 8minutes morning full body stretch</a:t>
            </a:r>
            <a:endParaRPr lang="en-US" altLang="ko-KR" b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79FB7-B193-4CDA-A4AD-71CBEBE6C36A}"/>
              </a:ext>
            </a:extLst>
          </p:cNvPr>
          <p:cNvSpPr txBox="1"/>
          <p:nvPr/>
        </p:nvSpPr>
        <p:spPr>
          <a:xfrm>
            <a:off x="272143" y="92864"/>
            <a:ext cx="2971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 How</a:t>
            </a:r>
            <a:r>
              <a: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</a:t>
            </a:r>
            <a:endParaRPr lang="ko-KR" altLang="en-US" sz="4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A8AA805-FE44-4320-8388-FCB6A9131990}"/>
              </a:ext>
            </a:extLst>
          </p:cNvPr>
          <p:cNvSpPr/>
          <p:nvPr/>
        </p:nvSpPr>
        <p:spPr>
          <a:xfrm>
            <a:off x="4974771" y="70756"/>
            <a:ext cx="2144486" cy="1426029"/>
          </a:xfrm>
          <a:prstGeom prst="ellipse">
            <a:avLst/>
          </a:prstGeom>
          <a:solidFill>
            <a:srgbClr val="2E2E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STRETCHING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9CF321-C3A7-4EDE-9E66-C53CCADEA03B}"/>
              </a:ext>
            </a:extLst>
          </p:cNvPr>
          <p:cNvSpPr txBox="1"/>
          <p:nvPr/>
        </p:nvSpPr>
        <p:spPr>
          <a:xfrm>
            <a:off x="381001" y="1091546"/>
            <a:ext cx="2971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dirty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b="1" dirty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스트레칭</a:t>
            </a:r>
            <a:r>
              <a:rPr lang="en-US" altLang="ko-KR" sz="2400" b="1" dirty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b="1" dirty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기상 후</a:t>
            </a:r>
            <a:r>
              <a:rPr lang="en-US" altLang="ko-KR" sz="2400" b="1" dirty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3200" b="1" i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B01C451-4AED-4F04-8A8A-D82EEFE7B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2923980"/>
            <a:ext cx="9248775" cy="1600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F5FF363-D985-4441-A216-C959B64AD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50" y="4980641"/>
            <a:ext cx="9144000" cy="15716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7C59F4E-9451-4FAB-8C1A-D85A923CCA6B}"/>
              </a:ext>
            </a:extLst>
          </p:cNvPr>
          <p:cNvSpPr txBox="1"/>
          <p:nvPr/>
        </p:nvSpPr>
        <p:spPr>
          <a:xfrm>
            <a:off x="381001" y="4567744"/>
            <a:ext cx="7086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0" i="0" dirty="0">
                <a:solidFill>
                  <a:schemeClr val="bg1"/>
                </a:solidFill>
                <a:effectLst/>
                <a:latin typeface="Roboto"/>
                <a:hlinkClick r:id="rId5"/>
              </a:rPr>
              <a:t>기상 스트레칭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Roboto"/>
                <a:hlinkClick r:id="rId5"/>
              </a:rPr>
              <a:t>(MORNING STRETCHING) -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Roboto"/>
                <a:hlinkClick r:id="rId5"/>
              </a:rPr>
              <a:t>강하나 스트레칭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Roboto"/>
                <a:hlinkClick r:id="rId5"/>
              </a:rPr>
              <a:t>(2018)</a:t>
            </a:r>
            <a:endParaRPr lang="en-US" altLang="ko-KR" b="0" i="0" dirty="0">
              <a:solidFill>
                <a:schemeClr val="bg1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95430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8AE4E78-D66F-400D-B1C7-BB1146700441}"/>
              </a:ext>
            </a:extLst>
          </p:cNvPr>
          <p:cNvSpPr/>
          <p:nvPr/>
        </p:nvSpPr>
        <p:spPr>
          <a:xfrm>
            <a:off x="272143" y="783770"/>
            <a:ext cx="11647714" cy="5802086"/>
          </a:xfrm>
          <a:prstGeom prst="rect">
            <a:avLst/>
          </a:prstGeom>
          <a:solidFill>
            <a:schemeClr val="tx1">
              <a:lumMod val="9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취침 전 스트레칭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| #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꿀잠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스트레스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해소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릴렉스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추천영상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endParaRPr lang="en-US" altLang="ko-KR" b="0" i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AutoNum type="arabicPeriod"/>
            </a:pPr>
            <a:endParaRPr lang="en-US" altLang="ko-KR" b="0" i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79FB7-B193-4CDA-A4AD-71CBEBE6C36A}"/>
              </a:ext>
            </a:extLst>
          </p:cNvPr>
          <p:cNvSpPr txBox="1"/>
          <p:nvPr/>
        </p:nvSpPr>
        <p:spPr>
          <a:xfrm>
            <a:off x="272143" y="92864"/>
            <a:ext cx="2971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 How</a:t>
            </a:r>
            <a:r>
              <a: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</a:t>
            </a:r>
            <a:endParaRPr lang="ko-KR" altLang="en-US" sz="4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A8AA805-FE44-4320-8388-FCB6A9131990}"/>
              </a:ext>
            </a:extLst>
          </p:cNvPr>
          <p:cNvSpPr/>
          <p:nvPr/>
        </p:nvSpPr>
        <p:spPr>
          <a:xfrm>
            <a:off x="4974771" y="70756"/>
            <a:ext cx="2144486" cy="1426029"/>
          </a:xfrm>
          <a:prstGeom prst="ellipse">
            <a:avLst/>
          </a:prstGeom>
          <a:solidFill>
            <a:srgbClr val="2E2E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STRETCHING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3A057-182C-41EE-BA20-C4605D3B8B34}"/>
              </a:ext>
            </a:extLst>
          </p:cNvPr>
          <p:cNvSpPr txBox="1"/>
          <p:nvPr/>
        </p:nvSpPr>
        <p:spPr>
          <a:xfrm>
            <a:off x="381001" y="1091546"/>
            <a:ext cx="2971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dirty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b="1" dirty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스트레칭</a:t>
            </a:r>
            <a:r>
              <a:rPr lang="en-US" altLang="ko-KR" sz="2400" b="1" dirty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b="1" dirty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취침 전</a:t>
            </a:r>
            <a:r>
              <a:rPr lang="en-US" altLang="ko-KR" sz="2400" b="1" dirty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3200" b="1" i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93E41E-635A-49F0-9F67-AEFA966AC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27" y="2943466"/>
            <a:ext cx="9258300" cy="14826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C8A874-8350-4E3D-8EE1-A2BBBD874589}"/>
              </a:ext>
            </a:extLst>
          </p:cNvPr>
          <p:cNvSpPr txBox="1"/>
          <p:nvPr/>
        </p:nvSpPr>
        <p:spPr>
          <a:xfrm>
            <a:off x="533403" y="2544651"/>
            <a:ext cx="856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chemeClr val="bg1"/>
                </a:solidFill>
                <a:effectLst/>
                <a:latin typeface="Roboto"/>
                <a:hlinkClick r:id="rId3"/>
              </a:rPr>
              <a:t>자기 전 스트레칭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Roboto"/>
                <a:hlinkClick r:id="rId3"/>
              </a:rPr>
              <a:t>(GOOD NIGHT STRETCHING) -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Roboto"/>
                <a:hlinkClick r:id="rId3"/>
              </a:rPr>
              <a:t>강하나 스트레칭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Roboto"/>
                <a:hlinkClick r:id="rId3"/>
              </a:rPr>
              <a:t>(2018)</a:t>
            </a:r>
            <a:endParaRPr lang="en-US" altLang="ko-KR" b="0" i="0" dirty="0">
              <a:solidFill>
                <a:schemeClr val="bg1"/>
              </a:solidFill>
              <a:effectLst/>
              <a:latin typeface="Roboto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55B098-C32B-47CE-878D-9F275CE44F0C}"/>
              </a:ext>
            </a:extLst>
          </p:cNvPr>
          <p:cNvSpPr txBox="1"/>
          <p:nvPr/>
        </p:nvSpPr>
        <p:spPr>
          <a:xfrm>
            <a:off x="489856" y="4569412"/>
            <a:ext cx="8112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chemeClr val="bg1"/>
                </a:solidFill>
                <a:effectLst/>
                <a:latin typeface="Roboto"/>
                <a:hlinkClick r:id="rId4"/>
              </a:rPr>
              <a:t>자기 전 숙면을 도와주는 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Roboto"/>
                <a:hlinkClick r:id="rId4"/>
              </a:rPr>
              <a:t>10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Roboto"/>
                <a:hlinkClick r:id="rId4"/>
              </a:rPr>
              <a:t>분 스트레칭 </a:t>
            </a:r>
            <a:r>
              <a:rPr lang="ko-KR" altLang="en-US" b="0" i="0" dirty="0" err="1">
                <a:solidFill>
                  <a:schemeClr val="bg1"/>
                </a:solidFill>
                <a:effectLst/>
                <a:latin typeface="Roboto"/>
                <a:hlinkClick r:id="rId4"/>
              </a:rPr>
              <a:t>ㅣ저녁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Roboto"/>
                <a:hlinkClick r:id="rId4"/>
              </a:rPr>
              <a:t>,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Roboto"/>
                <a:hlinkClick r:id="rId4"/>
              </a:rPr>
              <a:t>운동 전후 스트레칭 </a:t>
            </a:r>
            <a:r>
              <a:rPr lang="ko-KR" altLang="en-US" b="0" i="0" dirty="0" err="1">
                <a:solidFill>
                  <a:schemeClr val="bg1"/>
                </a:solidFill>
                <a:effectLst/>
                <a:latin typeface="Roboto"/>
                <a:hlinkClick r:id="rId4"/>
              </a:rPr>
              <a:t>ㅣ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Roboto"/>
                <a:hlinkClick r:id="rId4"/>
              </a:rPr>
              <a:t> </a:t>
            </a:r>
            <a:r>
              <a:rPr lang="ko-KR" altLang="en-US" b="0" i="0" dirty="0" err="1">
                <a:solidFill>
                  <a:schemeClr val="bg1"/>
                </a:solidFill>
                <a:effectLst/>
                <a:latin typeface="Roboto"/>
                <a:hlinkClick r:id="rId4"/>
              </a:rPr>
              <a:t>심으뜸</a:t>
            </a:r>
            <a:endParaRPr lang="ko-KR" altLang="en-US" b="0" i="0" dirty="0">
              <a:solidFill>
                <a:schemeClr val="bg1"/>
              </a:solidFill>
              <a:effectLst/>
              <a:latin typeface="Roboto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77F7A4-C67D-488F-8B59-C97C3E3AE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227" y="4983421"/>
            <a:ext cx="9172575" cy="148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61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8AE4E78-D66F-400D-B1C7-BB1146700441}"/>
              </a:ext>
            </a:extLst>
          </p:cNvPr>
          <p:cNvSpPr/>
          <p:nvPr/>
        </p:nvSpPr>
        <p:spPr>
          <a:xfrm>
            <a:off x="272143" y="783770"/>
            <a:ext cx="11647714" cy="5802086"/>
          </a:xfrm>
          <a:prstGeom prst="rect">
            <a:avLst/>
          </a:prstGeom>
          <a:solidFill>
            <a:schemeClr val="tx1">
              <a:lumMod val="9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쉬는 시간 마다 혹은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2~3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 간격으로 </a:t>
            </a:r>
            <a:r>
              <a:rPr lang="ko-KR" altLang="en-US" sz="24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꼭</a:t>
            </a:r>
            <a:r>
              <a:rPr lang="en-US" altLang="ko-KR" sz="24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!!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스트레칭 해주기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추천영상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pPr marL="342900" indent="-342900">
              <a:buAutoNum type="arabicPeriod"/>
            </a:pPr>
            <a:r>
              <a:rPr lang="ko-KR" altLang="en-US" b="0" i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hlinkClick r:id="rId2"/>
              </a:rPr>
              <a:t>직장인</a:t>
            </a:r>
            <a:r>
              <a:rPr lang="en-US" altLang="ko-KR" b="0" i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hlinkClick r:id="rId2"/>
              </a:rPr>
              <a:t>, </a:t>
            </a:r>
            <a:r>
              <a:rPr lang="ko-KR" altLang="en-US" b="0" i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hlinkClick r:id="rId2"/>
              </a:rPr>
              <a:t>학생을 위한 </a:t>
            </a:r>
            <a:r>
              <a:rPr lang="en-US" altLang="ko-KR" b="0" i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hlinkClick r:id="rId2"/>
              </a:rPr>
              <a:t>BEST </a:t>
            </a:r>
            <a:r>
              <a:rPr lang="ko-KR" altLang="en-US" b="0" i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hlinkClick r:id="rId2"/>
              </a:rPr>
              <a:t>스트레칭 </a:t>
            </a:r>
            <a:r>
              <a:rPr lang="en-US" altLang="ko-KR" b="0" i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hlinkClick r:id="rId2"/>
              </a:rPr>
              <a:t>(feat.</a:t>
            </a:r>
            <a:r>
              <a:rPr lang="ko-KR" altLang="en-US" b="0" i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hlinkClick r:id="rId2"/>
              </a:rPr>
              <a:t>목</a:t>
            </a:r>
            <a:r>
              <a:rPr lang="en-US" altLang="ko-KR" b="0" i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hlinkClick r:id="rId2"/>
              </a:rPr>
              <a:t>/</a:t>
            </a:r>
            <a:r>
              <a:rPr lang="ko-KR" altLang="en-US" b="0" i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hlinkClick r:id="rId2"/>
              </a:rPr>
              <a:t>어깨</a:t>
            </a:r>
            <a:r>
              <a:rPr lang="en-US" altLang="ko-KR" b="0" i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hlinkClick r:id="rId2"/>
              </a:rPr>
              <a:t>/</a:t>
            </a:r>
            <a:r>
              <a:rPr lang="ko-KR" altLang="en-US" b="0" i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hlinkClick r:id="rId2"/>
              </a:rPr>
              <a:t>허리통증</a:t>
            </a:r>
            <a:r>
              <a:rPr lang="en-US" altLang="ko-KR" b="0" i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hlinkClick r:id="rId2"/>
              </a:rPr>
              <a:t>/</a:t>
            </a:r>
            <a:r>
              <a:rPr lang="ko-KR" altLang="en-US" b="0" i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hlinkClick r:id="rId2"/>
              </a:rPr>
              <a:t>하체부종</a:t>
            </a:r>
            <a:r>
              <a:rPr lang="en-US" altLang="ko-KR" b="0" i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hlinkClick r:id="rId2"/>
              </a:rPr>
              <a:t>/</a:t>
            </a:r>
            <a:r>
              <a:rPr lang="ko-KR" altLang="en-US" b="0" i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hlinkClick r:id="rId2"/>
              </a:rPr>
              <a:t>스트레스</a:t>
            </a:r>
            <a:r>
              <a:rPr lang="en-US" altLang="ko-KR" b="0" i="0" dirty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hlinkClick r:id="rId2"/>
              </a:rPr>
              <a:t>)</a:t>
            </a:r>
            <a:endParaRPr lang="en-US" altLang="ko-KR" b="0" i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AutoNum type="arabicPeriod"/>
            </a:pPr>
            <a:endParaRPr lang="en-US" altLang="ko-KR" b="0" i="0" dirty="0"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79FB7-B193-4CDA-A4AD-71CBEBE6C36A}"/>
              </a:ext>
            </a:extLst>
          </p:cNvPr>
          <p:cNvSpPr txBox="1"/>
          <p:nvPr/>
        </p:nvSpPr>
        <p:spPr>
          <a:xfrm>
            <a:off x="272143" y="92864"/>
            <a:ext cx="2971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 How</a:t>
            </a:r>
            <a:r>
              <a: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</a:t>
            </a:r>
            <a:endParaRPr lang="ko-KR" altLang="en-US" sz="4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A8AA805-FE44-4320-8388-FCB6A9131990}"/>
              </a:ext>
            </a:extLst>
          </p:cNvPr>
          <p:cNvSpPr/>
          <p:nvPr/>
        </p:nvSpPr>
        <p:spPr>
          <a:xfrm>
            <a:off x="4974771" y="70756"/>
            <a:ext cx="2144486" cy="1426029"/>
          </a:xfrm>
          <a:prstGeom prst="ellipse">
            <a:avLst/>
          </a:prstGeom>
          <a:solidFill>
            <a:srgbClr val="2E2E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STRETCHING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3A057-182C-41EE-BA20-C4605D3B8B34}"/>
              </a:ext>
            </a:extLst>
          </p:cNvPr>
          <p:cNvSpPr txBox="1"/>
          <p:nvPr/>
        </p:nvSpPr>
        <p:spPr>
          <a:xfrm>
            <a:off x="381000" y="1091546"/>
            <a:ext cx="321128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dirty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b="1" dirty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스트레칭</a:t>
            </a:r>
            <a:r>
              <a:rPr lang="en-US" altLang="ko-KR" sz="2400" b="1" dirty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b="1" dirty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쉬는 시간</a:t>
            </a:r>
            <a:r>
              <a:rPr lang="en-US" altLang="ko-KR" sz="2400" b="1" dirty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3200" b="1" i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8AD0F5-A21D-495A-93A0-EE89D021F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539" y="3252963"/>
            <a:ext cx="9124950" cy="1571625"/>
          </a:xfrm>
          <a:prstGeom prst="rect">
            <a:avLst/>
          </a:prstGeom>
        </p:spPr>
      </p:pic>
      <p:pic>
        <p:nvPicPr>
          <p:cNvPr id="12290" name="Picture 2" descr="아침에 팔 저린다면 목 스트레칭 하세요 - 당신의 건강가이드 헬스조선">
            <a:extLst>
              <a:ext uri="{FF2B5EF4-FFF2-40B4-BE49-F238E27FC236}">
                <a16:creationId xmlns:a16="http://schemas.microsoft.com/office/drawing/2014/main" id="{2966FD20-18DC-495C-850C-BF65EDCAA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4955679"/>
            <a:ext cx="2193471" cy="149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어깨 유연성 높이는 스트레칭, 어깨 근육 강화 운동 : 네이버 블로그">
            <a:extLst>
              <a:ext uri="{FF2B5EF4-FFF2-40B4-BE49-F238E27FC236}">
                <a16:creationId xmlns:a16="http://schemas.microsoft.com/office/drawing/2014/main" id="{CB21ADBA-03AB-44DA-BF28-8C8E43682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85" y="4955677"/>
            <a:ext cx="2193471" cy="149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게으른 스트레칭 허리편 2탄 속근육 강화시키자. 누워서 허리를 ...">
            <a:extLst>
              <a:ext uri="{FF2B5EF4-FFF2-40B4-BE49-F238E27FC236}">
                <a16:creationId xmlns:a16="http://schemas.microsoft.com/office/drawing/2014/main" id="{CC929E47-8880-4023-A595-9CA81F4C0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920" y="4955677"/>
            <a:ext cx="2193472" cy="149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하체 비만 탈출! 다리 붓기 빼는 스트레칭 6가지">
            <a:extLst>
              <a:ext uri="{FF2B5EF4-FFF2-40B4-BE49-F238E27FC236}">
                <a16:creationId xmlns:a16="http://schemas.microsoft.com/office/drawing/2014/main" id="{5DFDF438-D41E-47F8-B961-D1C45CAC3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555" y="4955462"/>
            <a:ext cx="2193471" cy="149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7805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8AE4E78-D66F-400D-B1C7-BB1146700441}"/>
              </a:ext>
            </a:extLst>
          </p:cNvPr>
          <p:cNvSpPr/>
          <p:nvPr/>
        </p:nvSpPr>
        <p:spPr>
          <a:xfrm>
            <a:off x="272143" y="783770"/>
            <a:ext cx="11647714" cy="5802086"/>
          </a:xfrm>
          <a:prstGeom prst="rect">
            <a:avLst/>
          </a:prstGeom>
          <a:solidFill>
            <a:schemeClr val="tx1">
              <a:lumMod val="9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br>
              <a:rPr lang="en-US" altLang="ko-KR" dirty="0"/>
            </a:b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79FB7-B193-4CDA-A4AD-71CBEBE6C36A}"/>
              </a:ext>
            </a:extLst>
          </p:cNvPr>
          <p:cNvSpPr txBox="1"/>
          <p:nvPr/>
        </p:nvSpPr>
        <p:spPr>
          <a:xfrm>
            <a:off x="272143" y="92864"/>
            <a:ext cx="2971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 How</a:t>
            </a:r>
            <a:r>
              <a: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</a:t>
            </a:r>
            <a:endParaRPr lang="ko-KR" altLang="en-US" sz="4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A8AA805-FE44-4320-8388-FCB6A9131990}"/>
              </a:ext>
            </a:extLst>
          </p:cNvPr>
          <p:cNvSpPr/>
          <p:nvPr/>
        </p:nvSpPr>
        <p:spPr>
          <a:xfrm>
            <a:off x="4974771" y="70756"/>
            <a:ext cx="2144486" cy="1426029"/>
          </a:xfrm>
          <a:prstGeom prst="ellipse">
            <a:avLst/>
          </a:prstGeom>
          <a:solidFill>
            <a:srgbClr val="2E2E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WORKOUT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3A057-182C-41EE-BA20-C4605D3B8B34}"/>
              </a:ext>
            </a:extLst>
          </p:cNvPr>
          <p:cNvSpPr txBox="1"/>
          <p:nvPr/>
        </p:nvSpPr>
        <p:spPr>
          <a:xfrm>
            <a:off x="446314" y="919652"/>
            <a:ext cx="435428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0" i="0" spc="-15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b="0" i="0" spc="-15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운동</a:t>
            </a:r>
          </a:p>
        </p:txBody>
      </p:sp>
      <p:sp>
        <p:nvSpPr>
          <p:cNvPr id="2" name="AutoShape 10" descr="Sport, Mood, Ponytail, Woman, Yoga Wallpaper">
            <a:extLst>
              <a:ext uri="{FF2B5EF4-FFF2-40B4-BE49-F238E27FC236}">
                <a16:creationId xmlns:a16="http://schemas.microsoft.com/office/drawing/2014/main" id="{FD43726F-2649-486E-ACBA-A4A85228E0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098" name="Picture 2" descr="한라일보 기사 프린트하기">
            <a:extLst>
              <a:ext uri="{FF2B5EF4-FFF2-40B4-BE49-F238E27FC236}">
                <a16:creationId xmlns:a16="http://schemas.microsoft.com/office/drawing/2014/main" id="{B305AC80-987E-4B2E-90AD-F9074B6C6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68" y="1673680"/>
            <a:ext cx="539115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5097E5-C107-4A45-81EF-ABB85CB1D7BE}"/>
              </a:ext>
            </a:extLst>
          </p:cNvPr>
          <p:cNvSpPr txBox="1"/>
          <p:nvPr/>
        </p:nvSpPr>
        <p:spPr>
          <a:xfrm>
            <a:off x="6096000" y="1807029"/>
            <a:ext cx="5246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24</a:t>
            </a:r>
            <a:r>
              <a:rPr lang="ko-KR" altLang="en-US" sz="2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시간 중 </a:t>
            </a:r>
            <a:r>
              <a:rPr lang="en-US" altLang="ko-KR" sz="2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시간 </a:t>
            </a:r>
            <a:r>
              <a:rPr lang="en-US" altLang="ko-KR" sz="2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-&gt; 1/24 * 100 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= </a:t>
            </a:r>
            <a:r>
              <a:rPr lang="en-US" altLang="ko-KR" sz="2800" b="1" dirty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4.1(%)</a:t>
            </a:r>
            <a:r>
              <a:rPr lang="ko-KR" altLang="en-US" sz="2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시간을 건강에 투자하지 못한다</a:t>
            </a:r>
            <a:r>
              <a:rPr lang="en-US" altLang="ko-KR" sz="2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4100" name="Picture 4" descr="청소년들 하루평균 5시간 스마트폰 사용 '과의존 심각'">
            <a:extLst>
              <a:ext uri="{FF2B5EF4-FFF2-40B4-BE49-F238E27FC236}">
                <a16:creationId xmlns:a16="http://schemas.microsoft.com/office/drawing/2014/main" id="{CB43161E-A1F2-459F-9400-B03E1BEF2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14" y="1673680"/>
            <a:ext cx="5546475" cy="441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8FE47AE-B242-40AD-9427-33BB688898A2}"/>
              </a:ext>
            </a:extLst>
          </p:cNvPr>
          <p:cNvSpPr txBox="1"/>
          <p:nvPr/>
        </p:nvSpPr>
        <p:spPr>
          <a:xfrm>
            <a:off x="6096000" y="2913433"/>
            <a:ext cx="524691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주당 평균 스마트폰 사용 시간 </a:t>
            </a:r>
            <a:endParaRPr lang="en-US" altLang="ko-KR" sz="20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40.5</a:t>
            </a:r>
            <a:r>
              <a:rPr lang="ko-KR" altLang="en-US" sz="2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시간</a:t>
            </a:r>
            <a:r>
              <a:rPr lang="en-US" altLang="ko-KR" sz="2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/ 7</a:t>
            </a:r>
            <a:r>
              <a:rPr lang="ko-KR" altLang="en-US" sz="2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일 </a:t>
            </a:r>
            <a:r>
              <a:rPr lang="en-US" altLang="ko-KR" sz="2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= 5.8</a:t>
            </a:r>
            <a:r>
              <a:rPr lang="ko-KR" altLang="en-US" sz="2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시간</a:t>
            </a:r>
            <a:endParaRPr lang="en-US" altLang="ko-KR" sz="20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5.8/24 * 100 = </a:t>
            </a:r>
            <a:r>
              <a:rPr lang="en-US" altLang="ko-KR" sz="2800" b="1" dirty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24.1 (%)</a:t>
            </a:r>
            <a:endParaRPr lang="en-US" altLang="ko-KR" sz="2000" b="1" dirty="0">
              <a:solidFill>
                <a:srgbClr val="FF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D9DF36-95FF-4E0A-B3A6-B40CC9BB3D85}"/>
              </a:ext>
            </a:extLst>
          </p:cNvPr>
          <p:cNvSpPr/>
          <p:nvPr/>
        </p:nvSpPr>
        <p:spPr>
          <a:xfrm>
            <a:off x="6248400" y="4052206"/>
            <a:ext cx="4909457" cy="241643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하루 평균 스마트폰 사용 시간은 </a:t>
            </a:r>
            <a:endParaRPr lang="en-US" altLang="ko-KR" sz="24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sz="2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하루 평균 권장 운동 시간의 </a:t>
            </a:r>
            <a:r>
              <a:rPr lang="en-US" altLang="ko-KR" sz="3200" dirty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</a:t>
            </a:r>
            <a:r>
              <a:rPr lang="ko-KR" altLang="en-US" sz="3200" dirty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배</a:t>
            </a:r>
            <a:r>
              <a:rPr lang="en-US" altLang="ko-KR" sz="3200" dirty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!!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algn="ctr"/>
            <a:r>
              <a:rPr lang="ko-KR" altLang="en-US" sz="2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스마트폰 사용 시간의 </a:t>
            </a:r>
            <a:endParaRPr lang="en-US" altLang="ko-KR" sz="24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en-US" altLang="ko-KR" sz="2400" dirty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1/6</a:t>
            </a:r>
            <a:r>
              <a:rPr lang="ko-KR" altLang="en-US" sz="2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시간 만이라도 </a:t>
            </a:r>
            <a:r>
              <a:rPr lang="ko-KR" altLang="en-US" sz="2400" dirty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운동에 투자하자</a:t>
            </a:r>
            <a:r>
              <a:rPr lang="en-US" altLang="ko-KR" sz="2400" dirty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! </a:t>
            </a:r>
            <a:endParaRPr lang="ko-KR" altLang="en-US" sz="2400" dirty="0">
              <a:solidFill>
                <a:srgbClr val="FF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724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8AE4E78-D66F-400D-B1C7-BB1146700441}"/>
              </a:ext>
            </a:extLst>
          </p:cNvPr>
          <p:cNvSpPr/>
          <p:nvPr/>
        </p:nvSpPr>
        <p:spPr>
          <a:xfrm>
            <a:off x="272143" y="783770"/>
            <a:ext cx="11647714" cy="5802086"/>
          </a:xfrm>
          <a:prstGeom prst="rect">
            <a:avLst/>
          </a:prstGeom>
          <a:solidFill>
            <a:schemeClr val="tx1">
              <a:lumMod val="9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br>
              <a:rPr lang="en-US" altLang="ko-KR" dirty="0"/>
            </a:b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79FB7-B193-4CDA-A4AD-71CBEBE6C36A}"/>
              </a:ext>
            </a:extLst>
          </p:cNvPr>
          <p:cNvSpPr txBox="1"/>
          <p:nvPr/>
        </p:nvSpPr>
        <p:spPr>
          <a:xfrm>
            <a:off x="272143" y="92864"/>
            <a:ext cx="2971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 How</a:t>
            </a:r>
            <a:r>
              <a: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</a:t>
            </a:r>
            <a:endParaRPr lang="ko-KR" altLang="en-US" sz="4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A8AA805-FE44-4320-8388-FCB6A9131990}"/>
              </a:ext>
            </a:extLst>
          </p:cNvPr>
          <p:cNvSpPr/>
          <p:nvPr/>
        </p:nvSpPr>
        <p:spPr>
          <a:xfrm>
            <a:off x="4974771" y="70756"/>
            <a:ext cx="2144486" cy="1426029"/>
          </a:xfrm>
          <a:prstGeom prst="ellipse">
            <a:avLst/>
          </a:prstGeom>
          <a:solidFill>
            <a:srgbClr val="2E2E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WORKOUT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3A057-182C-41EE-BA20-C4605D3B8B34}"/>
              </a:ext>
            </a:extLst>
          </p:cNvPr>
          <p:cNvSpPr txBox="1"/>
          <p:nvPr/>
        </p:nvSpPr>
        <p:spPr>
          <a:xfrm>
            <a:off x="446314" y="919652"/>
            <a:ext cx="435428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0" i="0" spc="-15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b="0" i="0" spc="-15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운동</a:t>
            </a:r>
            <a:r>
              <a:rPr lang="en-US" altLang="ko-KR" sz="2400" b="0" i="0" spc="-15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b="0" i="0" spc="-15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종류</a:t>
            </a:r>
            <a:r>
              <a:rPr lang="en-US" altLang="ko-KR" sz="2400" b="0" i="0" spc="-15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b="0" i="0" spc="-150" dirty="0"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AutoShape 10" descr="Sport, Mood, Ponytail, Woman, Yoga Wallpaper">
            <a:extLst>
              <a:ext uri="{FF2B5EF4-FFF2-40B4-BE49-F238E27FC236}">
                <a16:creationId xmlns:a16="http://schemas.microsoft.com/office/drawing/2014/main" id="{FD43726F-2649-486E-ACBA-A4A85228E0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6388" name="Picture 4" descr="Pilates Wallpapers - Top Free Pilates Backgrounds - WallpaperAccess">
            <a:extLst>
              <a:ext uri="{FF2B5EF4-FFF2-40B4-BE49-F238E27FC236}">
                <a16:creationId xmlns:a16="http://schemas.microsoft.com/office/drawing/2014/main" id="{CD47587D-50D4-42F3-8976-B6C2097AD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209" y="1578284"/>
            <a:ext cx="2676525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Yoga Woman Wallpapers - Top Free Yoga Woman Backgrounds ...">
            <a:extLst>
              <a:ext uri="{FF2B5EF4-FFF2-40B4-BE49-F238E27FC236}">
                <a16:creationId xmlns:a16="http://schemas.microsoft.com/office/drawing/2014/main" id="{DFCECAE7-C439-4D0D-BBFC-644226DD2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142" y="2289573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 descr="Fitness Pictures and Wallpapers - gym wallpaper, workout wallpaper">
            <a:extLst>
              <a:ext uri="{FF2B5EF4-FFF2-40B4-BE49-F238E27FC236}">
                <a16:creationId xmlns:a16="http://schemas.microsoft.com/office/drawing/2014/main" id="{B4CF3947-B1F4-45F4-B115-E831BAE25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799" y="4294414"/>
            <a:ext cx="27622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2" descr="Wallpaper Girl, fitness, exercise, gym, dumbbells, workout ...">
            <a:extLst>
              <a:ext uri="{FF2B5EF4-FFF2-40B4-BE49-F238E27FC236}">
                <a16:creationId xmlns:a16="http://schemas.microsoft.com/office/drawing/2014/main" id="{C72A50D0-A0BB-4E76-AE0D-35F60140F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964" y="1138804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8" name="Picture 14" descr="Rock Climbing Wallpaper">
            <a:extLst>
              <a:ext uri="{FF2B5EF4-FFF2-40B4-BE49-F238E27FC236}">
                <a16:creationId xmlns:a16="http://schemas.microsoft.com/office/drawing/2014/main" id="{E0E9A052-F2BD-49D1-946A-9ED0657C5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705" y="2779063"/>
            <a:ext cx="275272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0" name="Picture 16" descr="Cycling Wallpapers - Top Free Cycling Backgrounds - WallpaperAccess">
            <a:extLst>
              <a:ext uri="{FF2B5EF4-FFF2-40B4-BE49-F238E27FC236}">
                <a16:creationId xmlns:a16="http://schemas.microsoft.com/office/drawing/2014/main" id="{90086717-69FE-4A0D-9E85-84077FD61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028" y="2957682"/>
            <a:ext cx="26289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2" name="Picture 18" descr="Soccer Wallpapers: Free HD Download [500+ HQ] | Unsplash">
            <a:extLst>
              <a:ext uri="{FF2B5EF4-FFF2-40B4-BE49-F238E27FC236}">
                <a16:creationId xmlns:a16="http://schemas.microsoft.com/office/drawing/2014/main" id="{9B56536F-7A8E-473E-A907-F283549AD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647" y="4196579"/>
            <a:ext cx="1876425" cy="236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4" name="Picture 20" descr="Swimming Wallpaper | 3500x2108 | ID:27588 - WallpaperVortex.com">
            <a:extLst>
              <a:ext uri="{FF2B5EF4-FFF2-40B4-BE49-F238E27FC236}">
                <a16:creationId xmlns:a16="http://schemas.microsoft.com/office/drawing/2014/main" id="{89DF0605-DC09-4E9F-9316-F641DEF2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912" y="919652"/>
            <a:ext cx="2752725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6" name="Picture 22" descr="70+ Basketball Wallpaper Pictures In High Def For Download">
            <a:extLst>
              <a:ext uri="{FF2B5EF4-FFF2-40B4-BE49-F238E27FC236}">
                <a16:creationId xmlns:a16="http://schemas.microsoft.com/office/drawing/2014/main" id="{71164475-88E9-4244-9BF3-0BD036065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446" y="4886319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Best 28+ Spinning Wallpaper on HipWallpaper | Spinning Backgrounds ...">
            <a:extLst>
              <a:ext uri="{FF2B5EF4-FFF2-40B4-BE49-F238E27FC236}">
                <a16:creationId xmlns:a16="http://schemas.microsoft.com/office/drawing/2014/main" id="{9481B7E3-0FE1-433B-BCD4-384A8A589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58" y="3822925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8" name="Picture 24" descr="기타 등등'을 의미하는 etc.는 어떻게 발음할까? : 네이버 블로그">
            <a:extLst>
              <a:ext uri="{FF2B5EF4-FFF2-40B4-BE49-F238E27FC236}">
                <a16:creationId xmlns:a16="http://schemas.microsoft.com/office/drawing/2014/main" id="{21018072-4A7A-4377-8307-7E520717B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795" y="5619471"/>
            <a:ext cx="2170296" cy="90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Running Wallpapers Desktop - Wallpaper Cave">
            <a:extLst>
              <a:ext uri="{FF2B5EF4-FFF2-40B4-BE49-F238E27FC236}">
                <a16:creationId xmlns:a16="http://schemas.microsoft.com/office/drawing/2014/main" id="{C55236FD-2508-4AFC-85E1-FBA6F668E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58" y="1888373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731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8AE4E78-D66F-400D-B1C7-BB1146700441}"/>
              </a:ext>
            </a:extLst>
          </p:cNvPr>
          <p:cNvSpPr/>
          <p:nvPr/>
        </p:nvSpPr>
        <p:spPr>
          <a:xfrm>
            <a:off x="272143" y="783770"/>
            <a:ext cx="11647714" cy="5802086"/>
          </a:xfrm>
          <a:prstGeom prst="rect">
            <a:avLst/>
          </a:prstGeom>
          <a:solidFill>
            <a:schemeClr val="tx1">
              <a:lumMod val="9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br>
              <a:rPr lang="en-US" altLang="ko-KR" dirty="0"/>
            </a:b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79FB7-B193-4CDA-A4AD-71CBEBE6C36A}"/>
              </a:ext>
            </a:extLst>
          </p:cNvPr>
          <p:cNvSpPr txBox="1"/>
          <p:nvPr/>
        </p:nvSpPr>
        <p:spPr>
          <a:xfrm>
            <a:off x="272143" y="92864"/>
            <a:ext cx="2971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 How</a:t>
            </a:r>
            <a:r>
              <a: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</a:t>
            </a:r>
            <a:endParaRPr lang="ko-KR" altLang="en-US" sz="4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A8AA805-FE44-4320-8388-FCB6A9131990}"/>
              </a:ext>
            </a:extLst>
          </p:cNvPr>
          <p:cNvSpPr/>
          <p:nvPr/>
        </p:nvSpPr>
        <p:spPr>
          <a:xfrm>
            <a:off x="4974771" y="70756"/>
            <a:ext cx="2144486" cy="1426029"/>
          </a:xfrm>
          <a:prstGeom prst="ellipse">
            <a:avLst/>
          </a:prstGeom>
          <a:solidFill>
            <a:srgbClr val="2E2E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WORKOUT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3A057-182C-41EE-BA20-C4605D3B8B34}"/>
              </a:ext>
            </a:extLst>
          </p:cNvPr>
          <p:cNvSpPr txBox="1"/>
          <p:nvPr/>
        </p:nvSpPr>
        <p:spPr>
          <a:xfrm>
            <a:off x="446314" y="919652"/>
            <a:ext cx="435428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0" i="0" spc="-15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b="0" i="0" spc="-15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spc="-15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목적에 따른</a:t>
            </a:r>
            <a:r>
              <a:rPr lang="en-US" altLang="ko-KR" sz="2400" spc="-15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spc="-15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운동</a:t>
            </a:r>
            <a:endParaRPr lang="ko-KR" altLang="en-US" sz="2400" b="0" i="0" spc="-150" dirty="0"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364" name="Picture 4" descr="Gym Couple Wallpapers - Wallpaper Cave">
            <a:extLst>
              <a:ext uri="{FF2B5EF4-FFF2-40B4-BE49-F238E27FC236}">
                <a16:creationId xmlns:a16="http://schemas.microsoft.com/office/drawing/2014/main" id="{EC7D411D-036C-46F1-9370-AD4C4171F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707" y="2043901"/>
            <a:ext cx="5230586" cy="403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Wallpaper : sports, black, women, sea, sand, red, running, Person ...">
            <a:extLst>
              <a:ext uri="{FF2B5EF4-FFF2-40B4-BE49-F238E27FC236}">
                <a16:creationId xmlns:a16="http://schemas.microsoft.com/office/drawing/2014/main" id="{DC7B8CD6-B8CD-4618-8939-AC486F7F3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70" y="1737515"/>
            <a:ext cx="2577141" cy="132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HD wallpaper: gray steel dumbbell, women, pose, workout, fitness ...">
            <a:extLst>
              <a:ext uri="{FF2B5EF4-FFF2-40B4-BE49-F238E27FC236}">
                <a16:creationId xmlns:a16="http://schemas.microsoft.com/office/drawing/2014/main" id="{9A72F406-4C84-4499-A2EB-4E8D99FF1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14" y="3343630"/>
            <a:ext cx="2577141" cy="132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10" descr="Sport, Mood, Ponytail, Woman, Yoga Wallpaper">
            <a:extLst>
              <a:ext uri="{FF2B5EF4-FFF2-40B4-BE49-F238E27FC236}">
                <a16:creationId xmlns:a16="http://schemas.microsoft.com/office/drawing/2014/main" id="{FD43726F-2649-486E-ACBA-A4A85228E0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5372" name="Picture 12" descr="20+ Yoga Pictures [HQ] | Download Free Images on Unsplash">
            <a:extLst>
              <a:ext uri="{FF2B5EF4-FFF2-40B4-BE49-F238E27FC236}">
                <a16:creationId xmlns:a16="http://schemas.microsoft.com/office/drawing/2014/main" id="{057CAC09-FD94-4B0A-BCFB-3A0134F72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70" y="4949746"/>
            <a:ext cx="2577141" cy="132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3285624F-A154-40CB-B993-6F969CA12F81}"/>
              </a:ext>
            </a:extLst>
          </p:cNvPr>
          <p:cNvSpPr/>
          <p:nvPr/>
        </p:nvSpPr>
        <p:spPr>
          <a:xfrm rot="7200000">
            <a:off x="3078602" y="2156769"/>
            <a:ext cx="370114" cy="11103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96886D0D-2C56-4F44-8C1D-0653CA9E1B74}"/>
              </a:ext>
            </a:extLst>
          </p:cNvPr>
          <p:cNvSpPr/>
          <p:nvPr/>
        </p:nvSpPr>
        <p:spPr>
          <a:xfrm rot="5400000">
            <a:off x="3096910" y="3487766"/>
            <a:ext cx="370114" cy="11103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3AD2C8D5-486F-4B09-BEFA-D246C19D6A50}"/>
              </a:ext>
            </a:extLst>
          </p:cNvPr>
          <p:cNvSpPr/>
          <p:nvPr/>
        </p:nvSpPr>
        <p:spPr>
          <a:xfrm rot="3600000">
            <a:off x="3115059" y="4799226"/>
            <a:ext cx="370114" cy="11103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9AC8D0-2E46-4195-8854-3BF8C86D6EC1}"/>
              </a:ext>
            </a:extLst>
          </p:cNvPr>
          <p:cNvSpPr/>
          <p:nvPr/>
        </p:nvSpPr>
        <p:spPr>
          <a:xfrm>
            <a:off x="629984" y="2861753"/>
            <a:ext cx="2209800" cy="28760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다이어트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체중 감량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2D98536-BF7C-4225-80FA-7EB14857B4B0}"/>
              </a:ext>
            </a:extLst>
          </p:cNvPr>
          <p:cNvSpPr/>
          <p:nvPr/>
        </p:nvSpPr>
        <p:spPr>
          <a:xfrm>
            <a:off x="653140" y="4504676"/>
            <a:ext cx="2209800" cy="28760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근력 향상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007B138-4556-4D22-9DCD-15AB17B116D5}"/>
              </a:ext>
            </a:extLst>
          </p:cNvPr>
          <p:cNvSpPr/>
          <p:nvPr/>
        </p:nvSpPr>
        <p:spPr>
          <a:xfrm>
            <a:off x="629984" y="6130323"/>
            <a:ext cx="2209800" cy="28760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탄력 유지</a:t>
            </a:r>
          </a:p>
        </p:txBody>
      </p:sp>
      <p:pic>
        <p:nvPicPr>
          <p:cNvPr id="15374" name="Picture 14" descr="Best 38+ Track Running Wallpapers on HipWallpaper | TestTrack ...">
            <a:extLst>
              <a:ext uri="{FF2B5EF4-FFF2-40B4-BE49-F238E27FC236}">
                <a16:creationId xmlns:a16="http://schemas.microsoft.com/office/drawing/2014/main" id="{C0E37F74-916B-45D3-B401-1A7975D75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388" y="1743075"/>
            <a:ext cx="2577142" cy="131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120C3883-6F55-468C-86BB-ACB264E26979}"/>
              </a:ext>
            </a:extLst>
          </p:cNvPr>
          <p:cNvSpPr/>
          <p:nvPr/>
        </p:nvSpPr>
        <p:spPr>
          <a:xfrm rot="14400000">
            <a:off x="8763004" y="2282381"/>
            <a:ext cx="370114" cy="11103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378" name="Picture 18" descr="린매스업 어떻게 해야 할까? Lean mass up 총정리">
            <a:extLst>
              <a:ext uri="{FF2B5EF4-FFF2-40B4-BE49-F238E27FC236}">
                <a16:creationId xmlns:a16="http://schemas.microsoft.com/office/drawing/2014/main" id="{9497917A-DF26-4EC8-A4D1-D56FB56B4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388" y="4949745"/>
            <a:ext cx="2597654" cy="1324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E57D838F-BD5A-48BD-8944-32A07BB8E1F4}"/>
              </a:ext>
            </a:extLst>
          </p:cNvPr>
          <p:cNvSpPr/>
          <p:nvPr/>
        </p:nvSpPr>
        <p:spPr>
          <a:xfrm rot="18000000">
            <a:off x="8706829" y="4783342"/>
            <a:ext cx="370114" cy="11103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380" name="Picture 20" descr="The Rock's Pain and Gain Workout Programme">
            <a:extLst>
              <a:ext uri="{FF2B5EF4-FFF2-40B4-BE49-F238E27FC236}">
                <a16:creationId xmlns:a16="http://schemas.microsoft.com/office/drawing/2014/main" id="{335FC38A-4AB9-49FD-A2BD-A1EE140C4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386" y="3343630"/>
            <a:ext cx="2577143" cy="134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1B94C15B-14CE-4CB6-AEA7-735D08F4A184}"/>
              </a:ext>
            </a:extLst>
          </p:cNvPr>
          <p:cNvSpPr/>
          <p:nvPr/>
        </p:nvSpPr>
        <p:spPr>
          <a:xfrm rot="16200000">
            <a:off x="8724978" y="3487765"/>
            <a:ext cx="370114" cy="11103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048553A-E156-40C5-BBDE-DD62D39300D7}"/>
              </a:ext>
            </a:extLst>
          </p:cNvPr>
          <p:cNvSpPr/>
          <p:nvPr/>
        </p:nvSpPr>
        <p:spPr>
          <a:xfrm>
            <a:off x="9329057" y="2927398"/>
            <a:ext cx="2209800" cy="28760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다이어트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체중 감량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3E28215-D4F5-4BC5-8F89-4F654464D8D9}"/>
              </a:ext>
            </a:extLst>
          </p:cNvPr>
          <p:cNvSpPr/>
          <p:nvPr/>
        </p:nvSpPr>
        <p:spPr>
          <a:xfrm>
            <a:off x="9352216" y="4525313"/>
            <a:ext cx="2209800" cy="28760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근력 향상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0A17E5-BB41-4C1F-AE74-3F585BCAA490}"/>
              </a:ext>
            </a:extLst>
          </p:cNvPr>
          <p:cNvSpPr/>
          <p:nvPr/>
        </p:nvSpPr>
        <p:spPr>
          <a:xfrm>
            <a:off x="9376786" y="6125917"/>
            <a:ext cx="2209800" cy="28760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린매스업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3437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8AE4E78-D66F-400D-B1C7-BB1146700441}"/>
              </a:ext>
            </a:extLst>
          </p:cNvPr>
          <p:cNvSpPr/>
          <p:nvPr/>
        </p:nvSpPr>
        <p:spPr>
          <a:xfrm>
            <a:off x="272143" y="783770"/>
            <a:ext cx="11647714" cy="5802086"/>
          </a:xfrm>
          <a:prstGeom prst="rect">
            <a:avLst/>
          </a:prstGeom>
          <a:solidFill>
            <a:schemeClr val="tx1">
              <a:lumMod val="9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br>
              <a:rPr lang="en-US" altLang="ko-KR" dirty="0"/>
            </a:b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79FB7-B193-4CDA-A4AD-71CBEBE6C36A}"/>
              </a:ext>
            </a:extLst>
          </p:cNvPr>
          <p:cNvSpPr txBox="1"/>
          <p:nvPr/>
        </p:nvSpPr>
        <p:spPr>
          <a:xfrm>
            <a:off x="272143" y="92864"/>
            <a:ext cx="2971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conclusion</a:t>
            </a:r>
            <a:endParaRPr lang="ko-KR" altLang="en-US" sz="4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A8AA805-FE44-4320-8388-FCB6A9131990}"/>
              </a:ext>
            </a:extLst>
          </p:cNvPr>
          <p:cNvSpPr/>
          <p:nvPr/>
        </p:nvSpPr>
        <p:spPr>
          <a:xfrm>
            <a:off x="4974771" y="70756"/>
            <a:ext cx="2144486" cy="1426029"/>
          </a:xfrm>
          <a:prstGeom prst="ellipse">
            <a:avLst/>
          </a:prstGeom>
          <a:solidFill>
            <a:srgbClr val="2E2E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/>
          </a:p>
          <a:p>
            <a:pPr algn="ctr"/>
            <a:endParaRPr lang="en-US" altLang="ko-KR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148FEF-727B-47DD-B507-651280F3B39C}"/>
              </a:ext>
            </a:extLst>
          </p:cNvPr>
          <p:cNvSpPr txBox="1"/>
          <p:nvPr/>
        </p:nvSpPr>
        <p:spPr>
          <a:xfrm>
            <a:off x="6324602" y="1496785"/>
            <a:ext cx="471351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</a:p>
          <a:p>
            <a:pPr algn="ctr"/>
            <a:r>
              <a:rPr lang="ko-KR" altLang="en-US" b="1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</a:t>
            </a:r>
            <a:r>
              <a:rPr lang="ko-KR" altLang="en-US" sz="1800" b="1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이루고 싶은 게 있다면 체력을 먼저 길러라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800" b="1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​</a:t>
            </a:r>
            <a:endParaRPr lang="ko-KR" altLang="en-US" b="0" i="0" dirty="0"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</a:t>
            </a:r>
            <a:r>
              <a:rPr lang="ko-KR" altLang="en-US" sz="1800" b="1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종종 후반에 무너지는 이유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endParaRPr lang="ko-KR" altLang="en-US" b="0" i="0" dirty="0"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800" b="1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데미지를 입은 후에 회복이 더딘 이유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endParaRPr lang="ko-KR" altLang="en-US" b="0" i="0" dirty="0"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800" b="1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실수한 후 복구가 더딘 이유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endParaRPr lang="ko-KR" altLang="en-US" b="0" i="0" dirty="0"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800" b="1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 체력의 한계 때문이야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800" b="1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​</a:t>
            </a:r>
            <a:endParaRPr lang="ko-KR" altLang="en-US" b="0" i="0" dirty="0"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800" b="1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​체력이 약하면 빨리 편안함을 찾게 되고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endParaRPr lang="ko-KR" altLang="en-US" b="0" i="0" dirty="0"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800" b="1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그러면 인내심이 떨어지고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endParaRPr lang="ko-KR" altLang="en-US" b="0" i="0" dirty="0"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800" b="1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그리고 그 피로감을 견디지 못하면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endParaRPr lang="ko-KR" altLang="en-US" b="0" i="0" dirty="0"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800" b="1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승부 따위는 상관 없는 지경에 이르지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800" b="1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이기고 싶다면 </a:t>
            </a:r>
            <a:r>
              <a:rPr lang="ko-KR" altLang="en-US" b="1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</a:t>
            </a:r>
            <a:r>
              <a:rPr lang="ko-KR" altLang="en-US" sz="1800" b="1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고민을 충분히 견뎌 줄 몸을 먼저 만들어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800" b="1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정신력은 체력의 보호 없이는 구호 밖에 안돼</a:t>
            </a:r>
            <a:endParaRPr lang="ko-KR" altLang="en-US" b="0" i="0" dirty="0"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800" b="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​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</a:p>
          <a:p>
            <a:pPr algn="ctr"/>
            <a:r>
              <a:rPr lang="en-US" altLang="ko-KR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hlinkClick r:id="rId2"/>
              </a:rPr>
              <a:t>드라마 미생 中</a:t>
            </a:r>
            <a:r>
              <a:rPr lang="en-US" altLang="ko-KR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endParaRPr lang="ko-KR" altLang="en-US" b="0" i="0" dirty="0"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1D3A504E-F567-4C23-A834-50A301A6A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28" y="1045028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>
            <a:extLst>
              <a:ext uri="{FF2B5EF4-FFF2-40B4-BE49-F238E27FC236}">
                <a16:creationId xmlns:a16="http://schemas.microsoft.com/office/drawing/2014/main" id="{27B01124-BF7D-4216-A068-E5AF02629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143" y="3211284"/>
            <a:ext cx="3309257" cy="3309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013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45E22F3-3318-4637-A192-A89A0C85B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607E7F3-5461-4DB4-B5F1-EA9A30422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1" y="1008746"/>
            <a:ext cx="9440034" cy="1049867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건강은 선택이 아니라</a:t>
            </a:r>
            <a:r>
              <a:rPr lang="ko-KR" altLang="en-US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필수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E4EEC4A-35F8-427A-91FF-ACAAE8B818AC}"/>
              </a:ext>
            </a:extLst>
          </p:cNvPr>
          <p:cNvSpPr/>
          <p:nvPr/>
        </p:nvSpPr>
        <p:spPr>
          <a:xfrm>
            <a:off x="3815137" y="2155370"/>
            <a:ext cx="456172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440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4F75E86-A3A4-4A71-ACBD-64585D21D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42F27A7-0349-41B9-938E-3D86A3CC61E3}"/>
              </a:ext>
            </a:extLst>
          </p:cNvPr>
          <p:cNvSpPr/>
          <p:nvPr/>
        </p:nvSpPr>
        <p:spPr>
          <a:xfrm>
            <a:off x="76200" y="0"/>
            <a:ext cx="12279086" cy="6858000"/>
          </a:xfrm>
          <a:prstGeom prst="rect">
            <a:avLst/>
          </a:prstGeom>
          <a:solidFill>
            <a:schemeClr val="tx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5DD7A-7456-487F-91AE-2B9ACFFA8136}"/>
              </a:ext>
            </a:extLst>
          </p:cNvPr>
          <p:cNvSpPr txBox="1"/>
          <p:nvPr/>
        </p:nvSpPr>
        <p:spPr>
          <a:xfrm>
            <a:off x="683336" y="1675647"/>
            <a:ext cx="18965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6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F783C1-AE52-4159-8AD4-A661C53ED037}"/>
              </a:ext>
            </a:extLst>
          </p:cNvPr>
          <p:cNvSpPr txBox="1"/>
          <p:nvPr/>
        </p:nvSpPr>
        <p:spPr>
          <a:xfrm>
            <a:off x="2098478" y="2829362"/>
            <a:ext cx="4469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WHY</a:t>
            </a:r>
            <a:endParaRPr lang="ko-KR" altLang="en-US" sz="4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D1DE18-F24D-4910-8D9E-8345B7496B01}"/>
              </a:ext>
            </a:extLst>
          </p:cNvPr>
          <p:cNvSpPr/>
          <p:nvPr/>
        </p:nvSpPr>
        <p:spPr>
          <a:xfrm>
            <a:off x="683336" y="2737924"/>
            <a:ext cx="283028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0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8AE4E78-D66F-400D-B1C7-BB1146700441}"/>
              </a:ext>
            </a:extLst>
          </p:cNvPr>
          <p:cNvSpPr/>
          <p:nvPr/>
        </p:nvSpPr>
        <p:spPr>
          <a:xfrm>
            <a:off x="258495" y="783770"/>
            <a:ext cx="11647714" cy="5802086"/>
          </a:xfrm>
          <a:prstGeom prst="rect">
            <a:avLst/>
          </a:prstGeom>
          <a:solidFill>
            <a:schemeClr val="tx1">
              <a:lumMod val="9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79FB7-B193-4CDA-A4AD-71CBEBE6C36A}"/>
              </a:ext>
            </a:extLst>
          </p:cNvPr>
          <p:cNvSpPr txBox="1"/>
          <p:nvPr/>
        </p:nvSpPr>
        <p:spPr>
          <a:xfrm>
            <a:off x="272143" y="92864"/>
            <a:ext cx="24601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01. why</a:t>
            </a:r>
            <a:endParaRPr lang="ko-KR" altLang="en-US" sz="4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A8AA805-FE44-4320-8388-FCB6A9131990}"/>
              </a:ext>
            </a:extLst>
          </p:cNvPr>
          <p:cNvSpPr/>
          <p:nvPr/>
        </p:nvSpPr>
        <p:spPr>
          <a:xfrm>
            <a:off x="4974771" y="59870"/>
            <a:ext cx="2144486" cy="1426029"/>
          </a:xfrm>
          <a:prstGeom prst="ellipse">
            <a:avLst/>
          </a:prstGeom>
          <a:solidFill>
            <a:srgbClr val="2E2E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SITUATION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30" name="Picture 6" descr="페이스북 코리아 사무실 책상에 숨겨진 건강한 비밀? 오래 앉아 있으면 ...">
            <a:extLst>
              <a:ext uri="{FF2B5EF4-FFF2-40B4-BE49-F238E27FC236}">
                <a16:creationId xmlns:a16="http://schemas.microsoft.com/office/drawing/2014/main" id="{7376E24D-5103-4CAE-AE21-97B3BBF1B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190" y="2853523"/>
            <a:ext cx="1930617" cy="274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청년취업아카데미 사업 개요">
            <a:extLst>
              <a:ext uri="{FF2B5EF4-FFF2-40B4-BE49-F238E27FC236}">
                <a16:creationId xmlns:a16="http://schemas.microsoft.com/office/drawing/2014/main" id="{55E0393F-21CD-4B12-A798-5377B857D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190" y="5494612"/>
            <a:ext cx="1930617" cy="56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시간 아이콘 시계 9 시 0명에 대한 스톡 벡터 아트 및 기타 이미지 ...">
            <a:extLst>
              <a:ext uri="{FF2B5EF4-FFF2-40B4-BE49-F238E27FC236}">
                <a16:creationId xmlns:a16="http://schemas.microsoft.com/office/drawing/2014/main" id="{79A34782-E4FC-432C-8AC5-EECB28DED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528" y="1049164"/>
            <a:ext cx="1873997" cy="187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6시 평평한 스타일 아이콘 템플릿 투명 배경에 격리 검은 시계 아이콘 ...">
            <a:extLst>
              <a:ext uri="{FF2B5EF4-FFF2-40B4-BE49-F238E27FC236}">
                <a16:creationId xmlns:a16="http://schemas.microsoft.com/office/drawing/2014/main" id="{D0ECA064-9EEE-453F-80EE-DAA3B05AB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913" y="1019026"/>
            <a:ext cx="1873998" cy="187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FF972804-DE12-436E-9233-35E71EF95344}"/>
              </a:ext>
            </a:extLst>
          </p:cNvPr>
          <p:cNvSpPr/>
          <p:nvPr/>
        </p:nvSpPr>
        <p:spPr>
          <a:xfrm>
            <a:off x="3966721" y="1809627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알람 시계 절연입니다. 오전 7시 또는 오후에 알람 시계 설정. 추상 ...">
            <a:extLst>
              <a:ext uri="{FF2B5EF4-FFF2-40B4-BE49-F238E27FC236}">
                <a16:creationId xmlns:a16="http://schemas.microsoft.com/office/drawing/2014/main" id="{AB7273A8-0A5C-4F5E-9FAA-CCB9FEC58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34" y="961255"/>
            <a:ext cx="1876994" cy="187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군대나무숲 - #군대군대 기상 | Facebook">
            <a:extLst>
              <a:ext uri="{FF2B5EF4-FFF2-40B4-BE49-F238E27FC236}">
                <a16:creationId xmlns:a16="http://schemas.microsoft.com/office/drawing/2014/main" id="{8976844B-AF16-434D-93FD-935BAC542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2" y="2893024"/>
            <a:ext cx="2603077" cy="266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086E8E1-38B3-480A-8D25-EEE402635900}"/>
              </a:ext>
            </a:extLst>
          </p:cNvPr>
          <p:cNvSpPr/>
          <p:nvPr/>
        </p:nvSpPr>
        <p:spPr>
          <a:xfrm>
            <a:off x="676034" y="5553631"/>
            <a:ext cx="1714828" cy="50253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  상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01A5EA-A513-4AFA-917B-3279F44C7060}"/>
              </a:ext>
            </a:extLst>
          </p:cNvPr>
          <p:cNvSpPr txBox="1"/>
          <p:nvPr/>
        </p:nvSpPr>
        <p:spPr>
          <a:xfrm>
            <a:off x="7249885" y="3377080"/>
            <a:ext cx="4376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방과 후 활동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8E010A-EA00-4EA8-AB69-0472D1141A5C}"/>
              </a:ext>
            </a:extLst>
          </p:cNvPr>
          <p:cNvSpPr txBox="1"/>
          <p:nvPr/>
        </p:nvSpPr>
        <p:spPr>
          <a:xfrm>
            <a:off x="5693229" y="3890665"/>
            <a:ext cx="630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4594BF21-3660-4CBF-8438-6D505DFDF320}"/>
              </a:ext>
            </a:extLst>
          </p:cNvPr>
          <p:cNvSpPr/>
          <p:nvPr/>
        </p:nvSpPr>
        <p:spPr>
          <a:xfrm>
            <a:off x="5777138" y="3838745"/>
            <a:ext cx="862733" cy="5660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832BED-8665-4398-9D74-F8FAF85BCA00}"/>
              </a:ext>
            </a:extLst>
          </p:cNvPr>
          <p:cNvSpPr txBox="1"/>
          <p:nvPr/>
        </p:nvSpPr>
        <p:spPr>
          <a:xfrm>
            <a:off x="6869195" y="2838249"/>
            <a:ext cx="1230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낮잠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FF0D21-38D0-4A7F-AE52-CBCC1EF9CCB0}"/>
              </a:ext>
            </a:extLst>
          </p:cNvPr>
          <p:cNvSpPr txBox="1"/>
          <p:nvPr/>
        </p:nvSpPr>
        <p:spPr>
          <a:xfrm>
            <a:off x="8157616" y="2545861"/>
            <a:ext cx="1230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카페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0C3261-1EED-4672-8198-B5FEA40FFE10}"/>
              </a:ext>
            </a:extLst>
          </p:cNvPr>
          <p:cNvSpPr txBox="1"/>
          <p:nvPr/>
        </p:nvSpPr>
        <p:spPr>
          <a:xfrm>
            <a:off x="6775847" y="4907619"/>
            <a:ext cx="1416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유튜브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7FE46B-D8CF-46CA-94CE-C5ECAC749667}"/>
              </a:ext>
            </a:extLst>
          </p:cNvPr>
          <p:cNvSpPr txBox="1"/>
          <p:nvPr/>
        </p:nvSpPr>
        <p:spPr>
          <a:xfrm>
            <a:off x="9077047" y="1599136"/>
            <a:ext cx="1416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자격증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58397D-19BD-4B24-AF61-925A9F239BAB}"/>
              </a:ext>
            </a:extLst>
          </p:cNvPr>
          <p:cNvSpPr txBox="1"/>
          <p:nvPr/>
        </p:nvSpPr>
        <p:spPr>
          <a:xfrm>
            <a:off x="10043915" y="2154465"/>
            <a:ext cx="1523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TOEIC</a:t>
            </a:r>
            <a:endParaRPr lang="ko-KR" altLang="en-US" sz="3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7FA161-4377-4B4D-8CEC-1CF0589A3DEC}"/>
              </a:ext>
            </a:extLst>
          </p:cNvPr>
          <p:cNvSpPr txBox="1"/>
          <p:nvPr/>
        </p:nvSpPr>
        <p:spPr>
          <a:xfrm>
            <a:off x="9077047" y="4565970"/>
            <a:ext cx="1416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피시방</a:t>
            </a:r>
            <a:endParaRPr lang="ko-KR" altLang="en-US" sz="3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57AD5C-E73B-481B-BB8E-39738FE6F613}"/>
              </a:ext>
            </a:extLst>
          </p:cNvPr>
          <p:cNvSpPr txBox="1"/>
          <p:nvPr/>
        </p:nvSpPr>
        <p:spPr>
          <a:xfrm>
            <a:off x="10269032" y="4224983"/>
            <a:ext cx="1416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술자리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EFCB5-5689-49F8-A919-58031DB29CB8}"/>
              </a:ext>
            </a:extLst>
          </p:cNvPr>
          <p:cNvSpPr txBox="1"/>
          <p:nvPr/>
        </p:nvSpPr>
        <p:spPr>
          <a:xfrm>
            <a:off x="9230173" y="2985683"/>
            <a:ext cx="1416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도서관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C9F5CD-D250-46E2-A3DF-46C6D652DD76}"/>
              </a:ext>
            </a:extLst>
          </p:cNvPr>
          <p:cNvSpPr txBox="1"/>
          <p:nvPr/>
        </p:nvSpPr>
        <p:spPr>
          <a:xfrm>
            <a:off x="6695599" y="1926689"/>
            <a:ext cx="20533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아르바이트</a:t>
            </a:r>
            <a:endParaRPr lang="ko-KR" altLang="en-US" sz="3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9CBCC3-12A8-4580-9A2B-7750CFA9434F}"/>
              </a:ext>
            </a:extLst>
          </p:cNvPr>
          <p:cNvSpPr txBox="1"/>
          <p:nvPr/>
        </p:nvSpPr>
        <p:spPr>
          <a:xfrm>
            <a:off x="7722270" y="3130636"/>
            <a:ext cx="849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운동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8027566-D34C-4E42-8992-6EE7FE947DE9}"/>
              </a:ext>
            </a:extLst>
          </p:cNvPr>
          <p:cNvSpPr txBox="1"/>
          <p:nvPr/>
        </p:nvSpPr>
        <p:spPr>
          <a:xfrm>
            <a:off x="7334600" y="4248524"/>
            <a:ext cx="849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헬스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8231A8-BA78-46A9-9262-159606419768}"/>
              </a:ext>
            </a:extLst>
          </p:cNvPr>
          <p:cNvSpPr txBox="1"/>
          <p:nvPr/>
        </p:nvSpPr>
        <p:spPr>
          <a:xfrm>
            <a:off x="9041931" y="2282100"/>
            <a:ext cx="1147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accent1">
                    <a:lumMod val="20000"/>
                    <a:lumOff val="80000"/>
                  </a:schemeClr>
                </a:solidFill>
              </a:rPr>
              <a:t>필라테스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FFEC83-18F5-4720-987F-9F81EFC079E9}"/>
              </a:ext>
            </a:extLst>
          </p:cNvPr>
          <p:cNvSpPr txBox="1"/>
          <p:nvPr/>
        </p:nvSpPr>
        <p:spPr>
          <a:xfrm>
            <a:off x="8398946" y="4787849"/>
            <a:ext cx="849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런닝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555AB0-5D30-4ED0-9391-E598644C92AD}"/>
              </a:ext>
            </a:extLst>
          </p:cNvPr>
          <p:cNvSpPr txBox="1"/>
          <p:nvPr/>
        </p:nvSpPr>
        <p:spPr>
          <a:xfrm>
            <a:off x="6862226" y="2410332"/>
            <a:ext cx="849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산책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C4B574B-7A91-4B71-B787-5D18251ADF9F}"/>
              </a:ext>
            </a:extLst>
          </p:cNvPr>
          <p:cNvSpPr txBox="1"/>
          <p:nvPr/>
        </p:nvSpPr>
        <p:spPr>
          <a:xfrm>
            <a:off x="10690959" y="3890665"/>
            <a:ext cx="849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복싱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0A4116D-2DF2-449A-8D58-60F947F12898}"/>
              </a:ext>
            </a:extLst>
          </p:cNvPr>
          <p:cNvSpPr txBox="1"/>
          <p:nvPr/>
        </p:nvSpPr>
        <p:spPr>
          <a:xfrm>
            <a:off x="10037559" y="5100996"/>
            <a:ext cx="967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accent1">
                    <a:lumMod val="20000"/>
                    <a:lumOff val="80000"/>
                  </a:schemeClr>
                </a:solidFill>
              </a:rPr>
              <a:t>스피닝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396D8EF-26D8-4978-ADCD-EA531E79684D}"/>
              </a:ext>
            </a:extLst>
          </p:cNvPr>
          <p:cNvSpPr txBox="1"/>
          <p:nvPr/>
        </p:nvSpPr>
        <p:spPr>
          <a:xfrm>
            <a:off x="9013215" y="4257730"/>
            <a:ext cx="97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줄넘기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D02F2BA-1DC1-4FD0-BF56-F61FF01A7EA8}"/>
              </a:ext>
            </a:extLst>
          </p:cNvPr>
          <p:cNvSpPr txBox="1"/>
          <p:nvPr/>
        </p:nvSpPr>
        <p:spPr>
          <a:xfrm>
            <a:off x="7690555" y="1098194"/>
            <a:ext cx="1416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독서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3EEF911-F7C2-4967-B392-91AE06D1A92A}"/>
              </a:ext>
            </a:extLst>
          </p:cNvPr>
          <p:cNvSpPr txBox="1"/>
          <p:nvPr/>
        </p:nvSpPr>
        <p:spPr>
          <a:xfrm>
            <a:off x="8398946" y="5352232"/>
            <a:ext cx="1416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SNS</a:t>
            </a:r>
            <a:endParaRPr lang="ko-KR" altLang="en-US" sz="3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FA19A2E-9A86-4093-A1CA-C85C47E9100F}"/>
              </a:ext>
            </a:extLst>
          </p:cNvPr>
          <p:cNvSpPr txBox="1"/>
          <p:nvPr/>
        </p:nvSpPr>
        <p:spPr>
          <a:xfrm>
            <a:off x="10203184" y="2711153"/>
            <a:ext cx="1164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건강관리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B92D03C-5EF8-4D2F-BFB3-2D008102A783}"/>
              </a:ext>
            </a:extLst>
          </p:cNvPr>
          <p:cNvSpPr txBox="1"/>
          <p:nvPr/>
        </p:nvSpPr>
        <p:spPr>
          <a:xfrm>
            <a:off x="7337904" y="1610232"/>
            <a:ext cx="1164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스트레칭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10BC732-0F04-4099-BDC2-75A2CA90D91B}"/>
              </a:ext>
            </a:extLst>
          </p:cNvPr>
          <p:cNvSpPr txBox="1"/>
          <p:nvPr/>
        </p:nvSpPr>
        <p:spPr>
          <a:xfrm>
            <a:off x="6333541" y="5620230"/>
            <a:ext cx="1536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accent1">
                    <a:lumMod val="20000"/>
                    <a:lumOff val="80000"/>
                  </a:schemeClr>
                </a:solidFill>
              </a:rPr>
              <a:t>충분한 수면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CB8B24-C4BC-47A2-B1FC-5F3F068DA4BD}"/>
              </a:ext>
            </a:extLst>
          </p:cNvPr>
          <p:cNvSpPr txBox="1"/>
          <p:nvPr/>
        </p:nvSpPr>
        <p:spPr>
          <a:xfrm>
            <a:off x="9387702" y="1212983"/>
            <a:ext cx="1536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정신 건강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EFDCC73-68F0-44B4-8D3F-B4D48A64879D}"/>
              </a:ext>
            </a:extLst>
          </p:cNvPr>
          <p:cNvSpPr txBox="1"/>
          <p:nvPr/>
        </p:nvSpPr>
        <p:spPr>
          <a:xfrm>
            <a:off x="8748941" y="5830082"/>
            <a:ext cx="1536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accent1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우울증 극복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0326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8AE4E78-D66F-400D-B1C7-BB1146700441}"/>
              </a:ext>
            </a:extLst>
          </p:cNvPr>
          <p:cNvSpPr/>
          <p:nvPr/>
        </p:nvSpPr>
        <p:spPr>
          <a:xfrm>
            <a:off x="258495" y="783770"/>
            <a:ext cx="11647714" cy="5802086"/>
          </a:xfrm>
          <a:prstGeom prst="rect">
            <a:avLst/>
          </a:prstGeom>
          <a:solidFill>
            <a:schemeClr val="tx1">
              <a:lumMod val="9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79FB7-B193-4CDA-A4AD-71CBEBE6C36A}"/>
              </a:ext>
            </a:extLst>
          </p:cNvPr>
          <p:cNvSpPr txBox="1"/>
          <p:nvPr/>
        </p:nvSpPr>
        <p:spPr>
          <a:xfrm>
            <a:off x="272143" y="92864"/>
            <a:ext cx="24601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01. why</a:t>
            </a:r>
            <a:endParaRPr lang="ko-KR" altLang="en-US" sz="4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A8AA805-FE44-4320-8388-FCB6A9131990}"/>
              </a:ext>
            </a:extLst>
          </p:cNvPr>
          <p:cNvSpPr/>
          <p:nvPr/>
        </p:nvSpPr>
        <p:spPr>
          <a:xfrm>
            <a:off x="4974771" y="59870"/>
            <a:ext cx="2144486" cy="1426029"/>
          </a:xfrm>
          <a:prstGeom prst="ellipse">
            <a:avLst/>
          </a:prstGeom>
          <a:solidFill>
            <a:srgbClr val="2E2E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SITUATION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01A5EA-A513-4AFA-917B-3279F44C7060}"/>
              </a:ext>
            </a:extLst>
          </p:cNvPr>
          <p:cNvSpPr txBox="1"/>
          <p:nvPr/>
        </p:nvSpPr>
        <p:spPr>
          <a:xfrm>
            <a:off x="7249885" y="3377080"/>
            <a:ext cx="4376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방과 후 활동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8E010A-EA00-4EA8-AB69-0472D1141A5C}"/>
              </a:ext>
            </a:extLst>
          </p:cNvPr>
          <p:cNvSpPr txBox="1"/>
          <p:nvPr/>
        </p:nvSpPr>
        <p:spPr>
          <a:xfrm>
            <a:off x="5693229" y="3890665"/>
            <a:ext cx="630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832BED-8665-4398-9D74-F8FAF85BCA00}"/>
              </a:ext>
            </a:extLst>
          </p:cNvPr>
          <p:cNvSpPr txBox="1"/>
          <p:nvPr/>
        </p:nvSpPr>
        <p:spPr>
          <a:xfrm>
            <a:off x="6869195" y="2838249"/>
            <a:ext cx="1230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낮잠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FF0D21-38D0-4A7F-AE52-CBCC1EF9CCB0}"/>
              </a:ext>
            </a:extLst>
          </p:cNvPr>
          <p:cNvSpPr txBox="1"/>
          <p:nvPr/>
        </p:nvSpPr>
        <p:spPr>
          <a:xfrm>
            <a:off x="8157616" y="2545861"/>
            <a:ext cx="1230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카페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0C3261-1EED-4672-8198-B5FEA40FFE10}"/>
              </a:ext>
            </a:extLst>
          </p:cNvPr>
          <p:cNvSpPr txBox="1"/>
          <p:nvPr/>
        </p:nvSpPr>
        <p:spPr>
          <a:xfrm>
            <a:off x="6775847" y="4907619"/>
            <a:ext cx="1416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유튜브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7FE46B-D8CF-46CA-94CE-C5ECAC749667}"/>
              </a:ext>
            </a:extLst>
          </p:cNvPr>
          <p:cNvSpPr txBox="1"/>
          <p:nvPr/>
        </p:nvSpPr>
        <p:spPr>
          <a:xfrm>
            <a:off x="9077047" y="1599136"/>
            <a:ext cx="1416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자격증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58397D-19BD-4B24-AF61-925A9F239BAB}"/>
              </a:ext>
            </a:extLst>
          </p:cNvPr>
          <p:cNvSpPr txBox="1"/>
          <p:nvPr/>
        </p:nvSpPr>
        <p:spPr>
          <a:xfrm>
            <a:off x="10043915" y="2154465"/>
            <a:ext cx="1523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TOEIC</a:t>
            </a:r>
            <a:endParaRPr lang="ko-KR" altLang="en-US" sz="3200" dirty="0">
              <a:solidFill>
                <a:schemeClr val="accent1">
                  <a:lumMod val="20000"/>
                  <a:lumOff val="8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7FA161-4377-4B4D-8CEC-1CF0589A3DEC}"/>
              </a:ext>
            </a:extLst>
          </p:cNvPr>
          <p:cNvSpPr txBox="1"/>
          <p:nvPr/>
        </p:nvSpPr>
        <p:spPr>
          <a:xfrm>
            <a:off x="9077047" y="4565970"/>
            <a:ext cx="1416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accent1">
                    <a:lumMod val="20000"/>
                    <a:lumOff val="8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피시방</a:t>
            </a:r>
            <a:endParaRPr lang="ko-KR" altLang="en-US" sz="3200" dirty="0">
              <a:solidFill>
                <a:schemeClr val="accent1">
                  <a:lumMod val="20000"/>
                  <a:lumOff val="8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57AD5C-E73B-481B-BB8E-39738FE6F613}"/>
              </a:ext>
            </a:extLst>
          </p:cNvPr>
          <p:cNvSpPr txBox="1"/>
          <p:nvPr/>
        </p:nvSpPr>
        <p:spPr>
          <a:xfrm>
            <a:off x="10269032" y="4224983"/>
            <a:ext cx="1416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술자리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EFCB5-5689-49F8-A919-58031DB29CB8}"/>
              </a:ext>
            </a:extLst>
          </p:cNvPr>
          <p:cNvSpPr txBox="1"/>
          <p:nvPr/>
        </p:nvSpPr>
        <p:spPr>
          <a:xfrm>
            <a:off x="9230173" y="2985683"/>
            <a:ext cx="1416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도서관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C9F5CD-D250-46E2-A3DF-46C6D652DD76}"/>
              </a:ext>
            </a:extLst>
          </p:cNvPr>
          <p:cNvSpPr txBox="1"/>
          <p:nvPr/>
        </p:nvSpPr>
        <p:spPr>
          <a:xfrm>
            <a:off x="6695599" y="1937575"/>
            <a:ext cx="20533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accent1">
                    <a:lumMod val="20000"/>
                    <a:lumOff val="8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아르바이트</a:t>
            </a:r>
            <a:endParaRPr lang="ko-KR" altLang="en-US" sz="3200" dirty="0">
              <a:solidFill>
                <a:schemeClr val="accent1">
                  <a:lumMod val="20000"/>
                  <a:lumOff val="8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9CBCC3-12A8-4580-9A2B-7750CFA9434F}"/>
              </a:ext>
            </a:extLst>
          </p:cNvPr>
          <p:cNvSpPr txBox="1"/>
          <p:nvPr/>
        </p:nvSpPr>
        <p:spPr>
          <a:xfrm>
            <a:off x="7722270" y="3130636"/>
            <a:ext cx="849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운동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8027566-D34C-4E42-8992-6EE7FE947DE9}"/>
              </a:ext>
            </a:extLst>
          </p:cNvPr>
          <p:cNvSpPr txBox="1"/>
          <p:nvPr/>
        </p:nvSpPr>
        <p:spPr>
          <a:xfrm>
            <a:off x="7334600" y="4248524"/>
            <a:ext cx="849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헬스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8231A8-BA78-46A9-9262-159606419768}"/>
              </a:ext>
            </a:extLst>
          </p:cNvPr>
          <p:cNvSpPr txBox="1"/>
          <p:nvPr/>
        </p:nvSpPr>
        <p:spPr>
          <a:xfrm>
            <a:off x="9041931" y="2282100"/>
            <a:ext cx="1147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필라테스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FFEC83-18F5-4720-987F-9F81EFC079E9}"/>
              </a:ext>
            </a:extLst>
          </p:cNvPr>
          <p:cNvSpPr txBox="1"/>
          <p:nvPr/>
        </p:nvSpPr>
        <p:spPr>
          <a:xfrm>
            <a:off x="8398946" y="4787849"/>
            <a:ext cx="849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</a:rPr>
              <a:t>런닝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555AB0-5D30-4ED0-9391-E598644C92AD}"/>
              </a:ext>
            </a:extLst>
          </p:cNvPr>
          <p:cNvSpPr txBox="1"/>
          <p:nvPr/>
        </p:nvSpPr>
        <p:spPr>
          <a:xfrm>
            <a:off x="6862226" y="2410332"/>
            <a:ext cx="849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산책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C4B574B-7A91-4B71-B787-5D18251ADF9F}"/>
              </a:ext>
            </a:extLst>
          </p:cNvPr>
          <p:cNvSpPr txBox="1"/>
          <p:nvPr/>
        </p:nvSpPr>
        <p:spPr>
          <a:xfrm>
            <a:off x="10690959" y="3890665"/>
            <a:ext cx="849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복싱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0A4116D-2DF2-449A-8D58-60F947F12898}"/>
              </a:ext>
            </a:extLst>
          </p:cNvPr>
          <p:cNvSpPr txBox="1"/>
          <p:nvPr/>
        </p:nvSpPr>
        <p:spPr>
          <a:xfrm>
            <a:off x="10037559" y="5100996"/>
            <a:ext cx="967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</a:rPr>
              <a:t>스피닝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396D8EF-26D8-4978-ADCD-EA531E79684D}"/>
              </a:ext>
            </a:extLst>
          </p:cNvPr>
          <p:cNvSpPr txBox="1"/>
          <p:nvPr/>
        </p:nvSpPr>
        <p:spPr>
          <a:xfrm>
            <a:off x="9013215" y="4257730"/>
            <a:ext cx="97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</a:rPr>
              <a:t>줄넘기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D02F2BA-1DC1-4FD0-BF56-F61FF01A7EA8}"/>
              </a:ext>
            </a:extLst>
          </p:cNvPr>
          <p:cNvSpPr txBox="1"/>
          <p:nvPr/>
        </p:nvSpPr>
        <p:spPr>
          <a:xfrm>
            <a:off x="7690555" y="1098194"/>
            <a:ext cx="1416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독서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3EEF911-F7C2-4967-B392-91AE06D1A92A}"/>
              </a:ext>
            </a:extLst>
          </p:cNvPr>
          <p:cNvSpPr txBox="1"/>
          <p:nvPr/>
        </p:nvSpPr>
        <p:spPr>
          <a:xfrm>
            <a:off x="8398946" y="5352232"/>
            <a:ext cx="1416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SNS</a:t>
            </a:r>
            <a:endParaRPr lang="ko-KR" altLang="en-US" sz="3200" dirty="0">
              <a:solidFill>
                <a:schemeClr val="accent1">
                  <a:lumMod val="20000"/>
                  <a:lumOff val="8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A9C3B1-B820-44F5-9304-98C88FDB8D28}"/>
              </a:ext>
            </a:extLst>
          </p:cNvPr>
          <p:cNvSpPr txBox="1"/>
          <p:nvPr/>
        </p:nvSpPr>
        <p:spPr>
          <a:xfrm>
            <a:off x="473018" y="1809689"/>
            <a:ext cx="45017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대학생 정신건강 적신호</a:t>
            </a:r>
            <a:r>
              <a:rPr lang="en-US" altLang="ko-KR" sz="2000" b="1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2000" b="1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대응책 필요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23EEE8-9615-474D-8852-B4E808570DCB}"/>
              </a:ext>
            </a:extLst>
          </p:cNvPr>
          <p:cNvSpPr txBox="1"/>
          <p:nvPr/>
        </p:nvSpPr>
        <p:spPr>
          <a:xfrm>
            <a:off x="1010483" y="2541552"/>
            <a:ext cx="5071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2000" b="0" i="0" dirty="0">
                <a:solidFill>
                  <a:srgbClr val="3C3E40"/>
                </a:solidFill>
                <a:effectLst/>
                <a:latin typeface="Tahoma" panose="020B0604030504040204" pitchFamily="34" charset="0"/>
              </a:rPr>
              <a:t>대학생은 피로하다</a:t>
            </a:r>
            <a:r>
              <a:rPr lang="en-US" altLang="ko-KR" sz="2000" b="0" i="0" dirty="0">
                <a:solidFill>
                  <a:srgbClr val="3C3E40"/>
                </a:solidFill>
                <a:effectLst/>
                <a:latin typeface="Tahoma" panose="020B0604030504040204" pitchFamily="34" charset="0"/>
              </a:rPr>
              <a:t>|</a:t>
            </a:r>
            <a:r>
              <a:rPr lang="ko-KR" altLang="en-US" sz="2000" b="0" i="0" dirty="0">
                <a:solidFill>
                  <a:srgbClr val="3C3E40"/>
                </a:solidFill>
                <a:effectLst/>
                <a:latin typeface="Tahoma" panose="020B0604030504040204" pitchFamily="34" charset="0"/>
              </a:rPr>
              <a:t>한국대학생의 당면문제</a:t>
            </a:r>
            <a:endParaRPr lang="ko-KR" altLang="en-US" sz="2000" b="1" i="0" dirty="0">
              <a:solidFill>
                <a:srgbClr val="22222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73C3AB-03F8-45F1-A629-F9D44B540406}"/>
              </a:ext>
            </a:extLst>
          </p:cNvPr>
          <p:cNvSpPr txBox="1"/>
          <p:nvPr/>
        </p:nvSpPr>
        <p:spPr>
          <a:xfrm>
            <a:off x="886537" y="3301653"/>
            <a:ext cx="4643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660099"/>
                </a:solidFill>
                <a:latin typeface="Apple SD Gothic Neo"/>
              </a:rPr>
              <a:t>수면 부족</a:t>
            </a:r>
            <a:r>
              <a:rPr lang="en-US" altLang="ko-KR" dirty="0">
                <a:solidFill>
                  <a:srgbClr val="660099"/>
                </a:solidFill>
                <a:latin typeface="Apple SD Gothic Neo"/>
              </a:rPr>
              <a:t>·</a:t>
            </a:r>
            <a:r>
              <a:rPr lang="ko-KR" altLang="en-US" dirty="0">
                <a:solidFill>
                  <a:srgbClr val="660099"/>
                </a:solidFill>
                <a:latin typeface="Apple SD Gothic Neo"/>
              </a:rPr>
              <a:t>스트레스</a:t>
            </a:r>
            <a:r>
              <a:rPr lang="en-US" altLang="ko-KR" dirty="0">
                <a:solidFill>
                  <a:srgbClr val="660099"/>
                </a:solidFill>
                <a:latin typeface="Apple SD Gothic Neo"/>
              </a:rPr>
              <a:t>, </a:t>
            </a:r>
            <a:r>
              <a:rPr lang="ko-KR" altLang="en-US" dirty="0">
                <a:solidFill>
                  <a:srgbClr val="660099"/>
                </a:solidFill>
                <a:latin typeface="Apple SD Gothic Neo"/>
              </a:rPr>
              <a:t>피로에 쌓인 대학생들 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D23D07-5422-41DD-98C4-9F452C10B8E9}"/>
              </a:ext>
            </a:extLst>
          </p:cNvPr>
          <p:cNvSpPr txBox="1"/>
          <p:nvPr/>
        </p:nvSpPr>
        <p:spPr>
          <a:xfrm>
            <a:off x="2101381" y="3840071"/>
            <a:ext cx="4409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0" i="0" u="none" strike="noStrike" dirty="0">
                <a:solidFill>
                  <a:srgbClr val="660099"/>
                </a:solidFill>
                <a:effectLst/>
                <a:latin typeface="Apple SD Gothic Neo"/>
                <a:hlinkClick r:id="rId2"/>
              </a:rPr>
              <a:t>우리나라 대학생 등 청년층 대부분 비타민</a:t>
            </a:r>
            <a:r>
              <a:rPr lang="en-US" altLang="ko-KR" b="0" i="0" u="none" strike="noStrike" dirty="0">
                <a:solidFill>
                  <a:srgbClr val="660099"/>
                </a:solidFill>
                <a:effectLst/>
                <a:latin typeface="Apple SD Gothic Neo"/>
                <a:hlinkClick r:id="rId2"/>
              </a:rPr>
              <a:t>D </a:t>
            </a:r>
            <a:r>
              <a:rPr lang="ko-KR" altLang="en-US" b="0" i="0" u="none" strike="noStrike" dirty="0">
                <a:solidFill>
                  <a:srgbClr val="660099"/>
                </a:solidFill>
                <a:effectLst/>
                <a:latin typeface="Apple SD Gothic Neo"/>
                <a:hlinkClick r:id="rId2"/>
              </a:rPr>
              <a:t>결핍 상태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EEF9B1-2D85-40B2-B97A-F600B84B396E}"/>
              </a:ext>
            </a:extLst>
          </p:cNvPr>
          <p:cNvSpPr txBox="1"/>
          <p:nvPr/>
        </p:nvSpPr>
        <p:spPr>
          <a:xfrm>
            <a:off x="559173" y="4966079"/>
            <a:ext cx="4119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660099"/>
                </a:solidFill>
                <a:latin typeface="Apple SD Gothic Neo"/>
              </a:rPr>
              <a:t>건강한 생활습관 가진 대학생 수 적어 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A273E-746B-4F02-8405-EBD8B33E3BF4}"/>
              </a:ext>
            </a:extLst>
          </p:cNvPr>
          <p:cNvSpPr txBox="1"/>
          <p:nvPr/>
        </p:nvSpPr>
        <p:spPr>
          <a:xfrm>
            <a:off x="1698171" y="5352232"/>
            <a:ext cx="3918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0" i="0" u="none" strike="noStrike" dirty="0">
                <a:solidFill>
                  <a:srgbClr val="660099"/>
                </a:solidFill>
                <a:effectLst/>
                <a:latin typeface="Apple SD Gothic Neo"/>
                <a:hlinkClick r:id="rId3"/>
              </a:rPr>
              <a:t>대학생의 </a:t>
            </a:r>
            <a:r>
              <a:rPr lang="ko-KR" altLang="en-US" b="0" i="0" u="none" strike="noStrike" dirty="0" err="1">
                <a:solidFill>
                  <a:srgbClr val="660099"/>
                </a:solidFill>
                <a:effectLst/>
                <a:latin typeface="Apple SD Gothic Neo"/>
                <a:hlinkClick r:id="rId3"/>
              </a:rPr>
              <a:t>식행동</a:t>
            </a:r>
            <a:r>
              <a:rPr lang="en-US" altLang="ko-KR" b="0" i="0" u="none" strike="noStrike" dirty="0">
                <a:solidFill>
                  <a:srgbClr val="660099"/>
                </a:solidFill>
                <a:effectLst/>
                <a:latin typeface="Apple SD Gothic Neo"/>
                <a:hlinkClick r:id="rId3"/>
              </a:rPr>
              <a:t>, </a:t>
            </a:r>
            <a:r>
              <a:rPr lang="ko-KR" altLang="en-US" b="0" i="0" u="none" strike="noStrike" dirty="0">
                <a:solidFill>
                  <a:srgbClr val="660099"/>
                </a:solidFill>
                <a:effectLst/>
                <a:latin typeface="Apple SD Gothic Neo"/>
                <a:hlinkClick r:id="rId3"/>
              </a:rPr>
              <a:t>흡연</a:t>
            </a:r>
            <a:r>
              <a:rPr lang="en-US" altLang="ko-KR" b="0" i="0" u="none" strike="noStrike" dirty="0">
                <a:solidFill>
                  <a:srgbClr val="660099"/>
                </a:solidFill>
                <a:effectLst/>
                <a:latin typeface="Apple SD Gothic Neo"/>
                <a:hlinkClick r:id="rId3"/>
              </a:rPr>
              <a:t>, </a:t>
            </a:r>
            <a:r>
              <a:rPr lang="ko-KR" altLang="en-US" b="0" i="0" u="none" strike="noStrike" dirty="0">
                <a:solidFill>
                  <a:srgbClr val="660099"/>
                </a:solidFill>
                <a:effectLst/>
                <a:latin typeface="Apple SD Gothic Neo"/>
                <a:hlinkClick r:id="rId3"/>
              </a:rPr>
              <a:t>음주실태와 주관적 건강상태와의 관련성 </a:t>
            </a:r>
            <a:r>
              <a:rPr lang="en-US" altLang="ko-KR" b="0" i="0" u="none" strike="noStrike" dirty="0">
                <a:solidFill>
                  <a:srgbClr val="660099"/>
                </a:solidFill>
                <a:effectLst/>
                <a:latin typeface="Apple SD Gothic Neo"/>
                <a:hlinkClick r:id="rId3"/>
              </a:rPr>
              <a:t>...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ECDF61-BFB8-45EA-B42B-62F2DB060E5F}"/>
              </a:ext>
            </a:extLst>
          </p:cNvPr>
          <p:cNvSpPr txBox="1"/>
          <p:nvPr/>
        </p:nvSpPr>
        <p:spPr>
          <a:xfrm>
            <a:off x="3800084" y="4457247"/>
            <a:ext cx="3249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u="none" strike="noStrike" dirty="0">
                <a:solidFill>
                  <a:srgbClr val="660099"/>
                </a:solidFill>
                <a:effectLst/>
                <a:latin typeface="Apple SD Gothic Neo"/>
                <a:hlinkClick r:id="rId4"/>
              </a:rPr>
              <a:t>대학생들의 정신건강이 위태롭다 </a:t>
            </a:r>
            <a:r>
              <a:rPr lang="en-US" altLang="ko-KR" b="0" i="0" u="none" strike="noStrike" dirty="0">
                <a:solidFill>
                  <a:srgbClr val="660099"/>
                </a:solidFill>
                <a:effectLst/>
                <a:latin typeface="Apple SD Gothic Neo"/>
                <a:hlinkClick r:id="rId4"/>
              </a:rPr>
              <a:t>| </a:t>
            </a:r>
            <a:r>
              <a:rPr lang="ko-KR" altLang="en-US" b="0" i="0" u="none" strike="noStrike" dirty="0">
                <a:solidFill>
                  <a:srgbClr val="660099"/>
                </a:solidFill>
                <a:effectLst/>
                <a:latin typeface="Apple SD Gothic Neo"/>
                <a:hlinkClick r:id="rId4"/>
              </a:rPr>
              <a:t>시민건강연구소</a:t>
            </a:r>
          </a:p>
          <a:p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19067D-2FD7-4617-8AA5-3A54DFCB3A5E}"/>
              </a:ext>
            </a:extLst>
          </p:cNvPr>
          <p:cNvSpPr txBox="1"/>
          <p:nvPr/>
        </p:nvSpPr>
        <p:spPr>
          <a:xfrm>
            <a:off x="10203184" y="2711153"/>
            <a:ext cx="1164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건강관리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E9C722-63AA-4D71-AFA4-7A1B82737D06}"/>
              </a:ext>
            </a:extLst>
          </p:cNvPr>
          <p:cNvSpPr txBox="1"/>
          <p:nvPr/>
        </p:nvSpPr>
        <p:spPr>
          <a:xfrm>
            <a:off x="7337904" y="1610232"/>
            <a:ext cx="1164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스트레칭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5D97D5-A0EA-4D82-9ED5-61D0D549CB61}"/>
              </a:ext>
            </a:extLst>
          </p:cNvPr>
          <p:cNvSpPr txBox="1"/>
          <p:nvPr/>
        </p:nvSpPr>
        <p:spPr>
          <a:xfrm>
            <a:off x="6333541" y="5620230"/>
            <a:ext cx="1536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충분한 수면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EABD27-1E06-409F-9B3D-3DACC55DE870}"/>
              </a:ext>
            </a:extLst>
          </p:cNvPr>
          <p:cNvSpPr txBox="1"/>
          <p:nvPr/>
        </p:nvSpPr>
        <p:spPr>
          <a:xfrm>
            <a:off x="9387702" y="1212983"/>
            <a:ext cx="1536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정신 건강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9EDEEE-CB54-4EF9-A6B8-C39FC8B2319F}"/>
              </a:ext>
            </a:extLst>
          </p:cNvPr>
          <p:cNvSpPr txBox="1"/>
          <p:nvPr/>
        </p:nvSpPr>
        <p:spPr>
          <a:xfrm>
            <a:off x="8748941" y="5830082"/>
            <a:ext cx="1536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우울증 극복</a:t>
            </a:r>
          </a:p>
        </p:txBody>
      </p:sp>
    </p:spTree>
    <p:extLst>
      <p:ext uri="{BB962C8B-B14F-4D97-AF65-F5344CB8AC3E}">
        <p14:creationId xmlns:p14="http://schemas.microsoft.com/office/powerpoint/2010/main" val="341726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8AE4E78-D66F-400D-B1C7-BB1146700441}"/>
              </a:ext>
            </a:extLst>
          </p:cNvPr>
          <p:cNvSpPr/>
          <p:nvPr/>
        </p:nvSpPr>
        <p:spPr>
          <a:xfrm>
            <a:off x="258495" y="783770"/>
            <a:ext cx="11647714" cy="5802086"/>
          </a:xfrm>
          <a:prstGeom prst="rect">
            <a:avLst/>
          </a:prstGeom>
          <a:solidFill>
            <a:schemeClr val="tx1">
              <a:lumMod val="9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79FB7-B193-4CDA-A4AD-71CBEBE6C36A}"/>
              </a:ext>
            </a:extLst>
          </p:cNvPr>
          <p:cNvSpPr txBox="1"/>
          <p:nvPr/>
        </p:nvSpPr>
        <p:spPr>
          <a:xfrm>
            <a:off x="272143" y="92864"/>
            <a:ext cx="24601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01. why</a:t>
            </a:r>
            <a:endParaRPr lang="ko-KR" altLang="en-US" sz="4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A8AA805-FE44-4320-8388-FCB6A9131990}"/>
              </a:ext>
            </a:extLst>
          </p:cNvPr>
          <p:cNvSpPr/>
          <p:nvPr/>
        </p:nvSpPr>
        <p:spPr>
          <a:xfrm>
            <a:off x="4974771" y="59870"/>
            <a:ext cx="2144486" cy="1426029"/>
          </a:xfrm>
          <a:prstGeom prst="ellipse">
            <a:avLst/>
          </a:prstGeom>
          <a:solidFill>
            <a:srgbClr val="2E2E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SITUATION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30" name="Picture 6" descr="페이스북 코리아 사무실 책상에 숨겨진 건강한 비밀? 오래 앉아 있으면 ...">
            <a:extLst>
              <a:ext uri="{FF2B5EF4-FFF2-40B4-BE49-F238E27FC236}">
                <a16:creationId xmlns:a16="http://schemas.microsoft.com/office/drawing/2014/main" id="{7376E24D-5103-4CAE-AE21-97B3BBF1B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42" y="2819400"/>
            <a:ext cx="2286000" cy="325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청년취업아카데미 사업 개요">
            <a:extLst>
              <a:ext uri="{FF2B5EF4-FFF2-40B4-BE49-F238E27FC236}">
                <a16:creationId xmlns:a16="http://schemas.microsoft.com/office/drawing/2014/main" id="{55E0393F-21CD-4B12-A798-5377B857D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42" y="2179419"/>
            <a:ext cx="2286000" cy="66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시간 아이콘 시계 9 시 0명에 대한 스톡 벡터 아트 및 기타 이미지 ...">
            <a:extLst>
              <a:ext uri="{FF2B5EF4-FFF2-40B4-BE49-F238E27FC236}">
                <a16:creationId xmlns:a16="http://schemas.microsoft.com/office/drawing/2014/main" id="{79A34782-E4FC-432C-8AC5-EECB28DED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757" y="68387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VDT 증후군, 요통, 일자목증후군, 근막통증후군, 손목터널증후군">
            <a:extLst>
              <a:ext uri="{FF2B5EF4-FFF2-40B4-BE49-F238E27FC236}">
                <a16:creationId xmlns:a16="http://schemas.microsoft.com/office/drawing/2014/main" id="{79931317-7B59-4960-BF9A-00E495798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297" y="2286000"/>
            <a:ext cx="2210401" cy="378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6시 평평한 스타일 아이콘 템플릿 투명 배경에 격리 검은 시계 아이콘 ...">
            <a:extLst>
              <a:ext uri="{FF2B5EF4-FFF2-40B4-BE49-F238E27FC236}">
                <a16:creationId xmlns:a16="http://schemas.microsoft.com/office/drawing/2014/main" id="{D0ECA064-9EEE-453F-80EE-DAA3B05AB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120" y="723956"/>
            <a:ext cx="2088018" cy="208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1130A343-230E-4C83-936F-942AF4A6BC58}"/>
              </a:ext>
            </a:extLst>
          </p:cNvPr>
          <p:cNvSpPr/>
          <p:nvPr/>
        </p:nvSpPr>
        <p:spPr>
          <a:xfrm>
            <a:off x="5072061" y="1638015"/>
            <a:ext cx="2047196" cy="22894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B6313-0916-4E71-956A-2A0D75318862}"/>
              </a:ext>
            </a:extLst>
          </p:cNvPr>
          <p:cNvSpPr txBox="1"/>
          <p:nvPr/>
        </p:nvSpPr>
        <p:spPr>
          <a:xfrm>
            <a:off x="4095031" y="2406553"/>
            <a:ext cx="4112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하루 </a:t>
            </a:r>
            <a:r>
              <a:rPr lang="en-US" altLang="ko-KR" dirty="0">
                <a:solidFill>
                  <a:schemeClr val="bg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r>
              <a:rPr lang="ko-KR" alt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 앉아서 공부 </a:t>
            </a:r>
            <a:r>
              <a:rPr lang="en-US" altLang="ko-KR" dirty="0">
                <a:solidFill>
                  <a:schemeClr val="bg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</a:t>
            </a:r>
            <a:r>
              <a:rPr lang="ko-KR" alt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노트북 보기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334E-35AC-424B-A5FF-4AEE749C589D}"/>
              </a:ext>
            </a:extLst>
          </p:cNvPr>
          <p:cNvSpPr txBox="1"/>
          <p:nvPr/>
        </p:nvSpPr>
        <p:spPr>
          <a:xfrm>
            <a:off x="3313260" y="3684813"/>
            <a:ext cx="5708196" cy="2062103"/>
          </a:xfrm>
          <a:prstGeom prst="rect">
            <a:avLst/>
          </a:prstGeom>
          <a:noFill/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청년취업아카데미 프로그램 참여로 </a:t>
            </a:r>
            <a:endParaRPr lang="en-US" altLang="ko-KR" sz="2400" dirty="0">
              <a:solidFill>
                <a:schemeClr val="bg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</a:t>
            </a:r>
            <a:r>
              <a:rPr lang="en-US" altLang="ko-KR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격주 토</a:t>
            </a:r>
            <a:r>
              <a:rPr lang="en-US" altLang="ko-KR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매일 </a:t>
            </a:r>
            <a:r>
              <a:rPr lang="en-US" altLang="ko-KR" sz="28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r>
              <a:rPr lang="ko-KR" altLang="en-US" sz="28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 </a:t>
            </a:r>
            <a:r>
              <a:rPr lang="ko-KR" altLang="en-US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앉아서 </a:t>
            </a:r>
            <a:endParaRPr lang="en-US" altLang="ko-KR" sz="2400" dirty="0">
              <a:solidFill>
                <a:schemeClr val="bg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노트북을 보고</a:t>
            </a:r>
            <a:r>
              <a:rPr lang="en-US" altLang="ko-KR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수업을 듣는 시간을 갖는다</a:t>
            </a:r>
            <a:r>
              <a:rPr lang="en-US" altLang="ko-KR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algn="ctr"/>
            <a:r>
              <a:rPr lang="ko-KR" altLang="en-US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장시간 앉아있기에 </a:t>
            </a:r>
            <a:r>
              <a:rPr lang="ko-KR" altLang="en-US" sz="28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건강에 적신호</a:t>
            </a:r>
            <a:r>
              <a:rPr lang="ko-KR" altLang="en-US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endParaRPr lang="en-US" altLang="ko-KR" sz="2400" dirty="0">
              <a:solidFill>
                <a:schemeClr val="bg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올 수밖에 없다</a:t>
            </a:r>
            <a:r>
              <a:rPr lang="en-US" altLang="ko-KR" sz="2400" dirty="0">
                <a:solidFill>
                  <a:schemeClr val="bg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400" dirty="0">
              <a:solidFill>
                <a:schemeClr val="bg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8356A3-7FEC-4C89-9D67-BA62A26D4361}"/>
              </a:ext>
            </a:extLst>
          </p:cNvPr>
          <p:cNvSpPr txBox="1"/>
          <p:nvPr/>
        </p:nvSpPr>
        <p:spPr>
          <a:xfrm>
            <a:off x="8694884" y="1059218"/>
            <a:ext cx="982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+?</a:t>
            </a:r>
            <a:endParaRPr lang="ko-KR" altLang="en-US" sz="40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TextBox 14">
            <a:hlinkClick r:id="rId9"/>
            <a:extLst>
              <a:ext uri="{FF2B5EF4-FFF2-40B4-BE49-F238E27FC236}">
                <a16:creationId xmlns:a16="http://schemas.microsoft.com/office/drawing/2014/main" id="{3A630240-B123-45BA-8601-2BEE2FA34446}"/>
              </a:ext>
            </a:extLst>
          </p:cNvPr>
          <p:cNvSpPr txBox="1"/>
          <p:nvPr/>
        </p:nvSpPr>
        <p:spPr>
          <a:xfrm>
            <a:off x="5442178" y="5704897"/>
            <a:ext cx="3808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</a:schemeClr>
                </a:solidFill>
              </a:rPr>
              <a:t>https://youtu.be/_WK76xHdwaw</a:t>
            </a:r>
            <a:endParaRPr lang="ko-KR" altLang="en-US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876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10700E0-64BE-45CE-998C-7DF0A3CAB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57CAD72-5EBE-4FCC-A2E9-DB35395ED365}"/>
              </a:ext>
            </a:extLst>
          </p:cNvPr>
          <p:cNvSpPr/>
          <p:nvPr/>
        </p:nvSpPr>
        <p:spPr>
          <a:xfrm>
            <a:off x="76200" y="0"/>
            <a:ext cx="12279086" cy="6858000"/>
          </a:xfrm>
          <a:prstGeom prst="rect">
            <a:avLst/>
          </a:prstGeom>
          <a:solidFill>
            <a:schemeClr val="tx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5DD7A-7456-487F-91AE-2B9ACFFA8136}"/>
              </a:ext>
            </a:extLst>
          </p:cNvPr>
          <p:cNvSpPr txBox="1"/>
          <p:nvPr/>
        </p:nvSpPr>
        <p:spPr>
          <a:xfrm>
            <a:off x="683336" y="1675647"/>
            <a:ext cx="18965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6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F783C1-AE52-4159-8AD4-A661C53ED037}"/>
              </a:ext>
            </a:extLst>
          </p:cNvPr>
          <p:cNvSpPr txBox="1"/>
          <p:nvPr/>
        </p:nvSpPr>
        <p:spPr>
          <a:xfrm>
            <a:off x="2098478" y="2829362"/>
            <a:ext cx="4469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WHAT</a:t>
            </a:r>
            <a:endParaRPr lang="ko-KR" altLang="en-US" sz="4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D1DE18-F24D-4910-8D9E-8345B7496B01}"/>
              </a:ext>
            </a:extLst>
          </p:cNvPr>
          <p:cNvSpPr/>
          <p:nvPr/>
        </p:nvSpPr>
        <p:spPr>
          <a:xfrm>
            <a:off x="683336" y="2737924"/>
            <a:ext cx="283028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58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8AE4E78-D66F-400D-B1C7-BB1146700441}"/>
              </a:ext>
            </a:extLst>
          </p:cNvPr>
          <p:cNvSpPr/>
          <p:nvPr/>
        </p:nvSpPr>
        <p:spPr>
          <a:xfrm>
            <a:off x="272143" y="768426"/>
            <a:ext cx="11647714" cy="5802086"/>
          </a:xfrm>
          <a:prstGeom prst="rect">
            <a:avLst/>
          </a:prstGeom>
          <a:solidFill>
            <a:schemeClr val="tx1">
              <a:lumMod val="9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VDT</a:t>
            </a:r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증후군</a:t>
            </a:r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(Visual Display Terminal Syndrome)</a:t>
            </a:r>
          </a:p>
          <a:p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컴퓨터 모니터 앞에서 키보드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마우스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등을 이용해 업무를 처리하는 과정에서 발생하는 건강상의 문제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79FB7-B193-4CDA-A4AD-71CBEBE6C36A}"/>
              </a:ext>
            </a:extLst>
          </p:cNvPr>
          <p:cNvSpPr txBox="1"/>
          <p:nvPr/>
        </p:nvSpPr>
        <p:spPr>
          <a:xfrm>
            <a:off x="272143" y="92864"/>
            <a:ext cx="24928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What</a:t>
            </a:r>
            <a:endParaRPr lang="ko-KR" altLang="en-US" sz="4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A8AA805-FE44-4320-8388-FCB6A9131990}"/>
              </a:ext>
            </a:extLst>
          </p:cNvPr>
          <p:cNvSpPr/>
          <p:nvPr/>
        </p:nvSpPr>
        <p:spPr>
          <a:xfrm>
            <a:off x="4974771" y="70756"/>
            <a:ext cx="2144486" cy="1426029"/>
          </a:xfrm>
          <a:prstGeom prst="ellipse">
            <a:avLst/>
          </a:prstGeom>
          <a:solidFill>
            <a:srgbClr val="2E2E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PROBLEMS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52" name="Picture 4" descr="어깨 뭉침 푸는법 딱딱해진 어깨 유연하게 풀자">
            <a:extLst>
              <a:ext uri="{FF2B5EF4-FFF2-40B4-BE49-F238E27FC236}">
                <a16:creationId xmlns:a16="http://schemas.microsoft.com/office/drawing/2014/main" id="{4BDDF44C-F5F6-401F-B64E-27AAC070A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11" y="2804918"/>
            <a:ext cx="3013648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전세계 요통 환자 5억4천만명…효과 별로 없는 값비싼 시술 만연(종합 ...">
            <a:extLst>
              <a:ext uri="{FF2B5EF4-FFF2-40B4-BE49-F238E27FC236}">
                <a16:creationId xmlns:a16="http://schemas.microsoft.com/office/drawing/2014/main" id="{4336579F-3FF1-4F85-8EB3-624280711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176" y="2804918"/>
            <a:ext cx="3013648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마디사랑병원 - 커뮤니티 &gt; 마디사랑병원블로그">
            <a:extLst>
              <a:ext uri="{FF2B5EF4-FFF2-40B4-BE49-F238E27FC236}">
                <a16:creationId xmlns:a16="http://schemas.microsoft.com/office/drawing/2014/main" id="{3276FFE5-9735-4587-B536-48EDDE42D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9777" y="2804918"/>
            <a:ext cx="3013648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안구 건조증: 증상, 원인 및 치료법 | 에실로코리아">
            <a:extLst>
              <a:ext uri="{FF2B5EF4-FFF2-40B4-BE49-F238E27FC236}">
                <a16:creationId xmlns:a16="http://schemas.microsoft.com/office/drawing/2014/main" id="{9178B30E-02AB-4CBE-9BD7-DADC0E8FE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173" y="4744808"/>
            <a:ext cx="3013648" cy="173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우울증이라고 다 같은 우울증인가요? - 코메디닷컴">
            <a:extLst>
              <a:ext uri="{FF2B5EF4-FFF2-40B4-BE49-F238E27FC236}">
                <a16:creationId xmlns:a16="http://schemas.microsoft.com/office/drawing/2014/main" id="{38774FCF-6044-4C56-8DC5-D61FAA541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181" y="4744808"/>
            <a:ext cx="3222718" cy="173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4BF1AB3-E398-4E0E-9444-CDAC525981F9}"/>
              </a:ext>
            </a:extLst>
          </p:cNvPr>
          <p:cNvSpPr/>
          <p:nvPr/>
        </p:nvSpPr>
        <p:spPr>
          <a:xfrm rot="19696657">
            <a:off x="368533" y="3151413"/>
            <a:ext cx="2351314" cy="5551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어깨 근육 뭉침</a:t>
            </a:r>
            <a:r>
              <a:rPr lang="en-US" altLang="ko-KR" dirty="0"/>
              <a:t>&amp;</a:t>
            </a:r>
            <a:r>
              <a:rPr lang="ko-KR" altLang="en-US" dirty="0"/>
              <a:t>통증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2F00BC5-1DB2-460A-BC5E-20F64BF01ED2}"/>
              </a:ext>
            </a:extLst>
          </p:cNvPr>
          <p:cNvSpPr/>
          <p:nvPr/>
        </p:nvSpPr>
        <p:spPr>
          <a:xfrm rot="19696657">
            <a:off x="4086777" y="3151411"/>
            <a:ext cx="2351314" cy="5551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요통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26D46A1-3FCB-48CF-85C2-952B16509CD3}"/>
              </a:ext>
            </a:extLst>
          </p:cNvPr>
          <p:cNvSpPr/>
          <p:nvPr/>
        </p:nvSpPr>
        <p:spPr>
          <a:xfrm rot="19696657">
            <a:off x="8045863" y="3151412"/>
            <a:ext cx="2351314" cy="5551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수근관증후군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9284EDC-9166-43BB-819C-82C96AEF97C1}"/>
              </a:ext>
            </a:extLst>
          </p:cNvPr>
          <p:cNvSpPr/>
          <p:nvPr/>
        </p:nvSpPr>
        <p:spPr>
          <a:xfrm rot="19696657">
            <a:off x="2206503" y="4977000"/>
            <a:ext cx="2351314" cy="5551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안구건조증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38BA9B8-F1C9-4A72-B685-163814349538}"/>
              </a:ext>
            </a:extLst>
          </p:cNvPr>
          <p:cNvSpPr/>
          <p:nvPr/>
        </p:nvSpPr>
        <p:spPr>
          <a:xfrm rot="19696657">
            <a:off x="5913089" y="4977001"/>
            <a:ext cx="2351314" cy="5551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우울증</a:t>
            </a:r>
          </a:p>
        </p:txBody>
      </p:sp>
    </p:spTree>
    <p:extLst>
      <p:ext uri="{BB962C8B-B14F-4D97-AF65-F5344CB8AC3E}">
        <p14:creationId xmlns:p14="http://schemas.microsoft.com/office/powerpoint/2010/main" val="414683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8AE4E78-D66F-400D-B1C7-BB1146700441}"/>
              </a:ext>
            </a:extLst>
          </p:cNvPr>
          <p:cNvSpPr/>
          <p:nvPr/>
        </p:nvSpPr>
        <p:spPr>
          <a:xfrm>
            <a:off x="272143" y="783770"/>
            <a:ext cx="11647714" cy="5802086"/>
          </a:xfrm>
          <a:prstGeom prst="rect">
            <a:avLst/>
          </a:prstGeom>
          <a:solidFill>
            <a:schemeClr val="tx1">
              <a:lumMod val="9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br>
              <a:rPr lang="en-US" altLang="ko-KR" dirty="0"/>
            </a:b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79FB7-B193-4CDA-A4AD-71CBEBE6C36A}"/>
              </a:ext>
            </a:extLst>
          </p:cNvPr>
          <p:cNvSpPr txBox="1"/>
          <p:nvPr/>
        </p:nvSpPr>
        <p:spPr>
          <a:xfrm>
            <a:off x="272143" y="92864"/>
            <a:ext cx="24928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What</a:t>
            </a:r>
            <a:endParaRPr lang="ko-KR" altLang="en-US" sz="4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A8AA805-FE44-4320-8388-FCB6A9131990}"/>
              </a:ext>
            </a:extLst>
          </p:cNvPr>
          <p:cNvSpPr/>
          <p:nvPr/>
        </p:nvSpPr>
        <p:spPr>
          <a:xfrm>
            <a:off x="4974771" y="70756"/>
            <a:ext cx="2144486" cy="1426029"/>
          </a:xfrm>
          <a:prstGeom prst="ellipse">
            <a:avLst/>
          </a:prstGeom>
          <a:solidFill>
            <a:srgbClr val="2E2E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PROBLEMS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4F4AD0-900D-402E-8AF3-0AAB549C6C2D}"/>
              </a:ext>
            </a:extLst>
          </p:cNvPr>
          <p:cNvSpPr txBox="1"/>
          <p:nvPr/>
        </p:nvSpPr>
        <p:spPr>
          <a:xfrm>
            <a:off x="522515" y="973565"/>
            <a:ext cx="379367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의자병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(sitting disease)</a:t>
            </a:r>
            <a:endParaRPr lang="ko-KR" altLang="en-US"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B0A73AA-5E81-443B-A9F0-AA8081905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5" y="1851394"/>
            <a:ext cx="5959249" cy="40003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6B69F68-C329-4DEF-8A79-60AC00988DE6}"/>
              </a:ext>
            </a:extLst>
          </p:cNvPr>
          <p:cNvSpPr txBox="1"/>
          <p:nvPr/>
        </p:nvSpPr>
        <p:spPr>
          <a:xfrm>
            <a:off x="6525986" y="1430761"/>
            <a:ext cx="5143499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오래 앉아 있으면 당뇨 발병률은 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90%,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암이나 심장질환 발병률은 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18%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상승한다는 연구 결과가 있다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endParaRPr lang="en-US" altLang="ko-KR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 앉아 있을 때마다 기대수명이 </a:t>
            </a:r>
            <a:r>
              <a:rPr lang="en-US" altLang="ko-KR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22</a:t>
            </a:r>
            <a:r>
              <a:rPr lang="ko-KR" altLang="en-US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 감소한다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대부분 앉아 지내면서 운동도 하루 </a:t>
            </a:r>
            <a:r>
              <a:rPr lang="en-US" altLang="ko-KR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40</a:t>
            </a:r>
            <a:r>
              <a:rPr lang="ko-KR" altLang="en-US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 이하로 하면 </a:t>
            </a:r>
            <a:r>
              <a:rPr lang="en-US" altLang="ko-KR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r>
              <a:rPr lang="ko-KR" altLang="en-US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더 늙는다</a:t>
            </a:r>
            <a:r>
              <a:rPr lang="en-US" altLang="ko-KR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하루에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 이상책상 앞에 앉아 있을 경우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심장마비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사망할 확률이 그렇지 않은 </a:t>
            </a:r>
            <a:r>
              <a:rPr lang="ko-KR" altLang="en-US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사람보다 두 배 높다</a:t>
            </a:r>
            <a:r>
              <a:rPr lang="en-US" altLang="ko-KR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 운동을 해도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 이상 꼼짝 않고 앉아 있으면 </a:t>
            </a:r>
            <a:r>
              <a:rPr lang="ko-KR" altLang="en-US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운동 효과가 사라진다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오래 앉아 있으면 </a:t>
            </a:r>
            <a:r>
              <a:rPr lang="ko-KR" altLang="en-US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비만</a:t>
            </a:r>
            <a:r>
              <a:rPr lang="en-US" altLang="ko-KR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당뇨병</a:t>
            </a:r>
            <a:r>
              <a:rPr lang="en-US" altLang="ko-KR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골다공증</a:t>
            </a:r>
            <a:r>
              <a:rPr lang="en-US" altLang="ko-KR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심장병이 생기고 이로 인해 일찍 죽을 수 있다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83460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슬레이트">
  <a:themeElements>
    <a:clrScheme name="슬레이트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슬레이트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슬레이트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TM04033929[[fn=슬레이트]]</Template>
  <TotalTime>973</TotalTime>
  <Words>1635</Words>
  <Application>Microsoft Office PowerPoint</Application>
  <PresentationFormat>와이드스크린</PresentationFormat>
  <Paragraphs>564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9" baseType="lpstr">
      <vt:lpstr>Apple SD Gothic Neo</vt:lpstr>
      <vt:lpstr>Roboto</vt:lpstr>
      <vt:lpstr>나눔고딕 ExtraBold</vt:lpstr>
      <vt:lpstr>나눔바른고딕</vt:lpstr>
      <vt:lpstr>나눔바른고딕 Light</vt:lpstr>
      <vt:lpstr>Malgun Gothic</vt:lpstr>
      <vt:lpstr>Calisto MT</vt:lpstr>
      <vt:lpstr>Tahoma</vt:lpstr>
      <vt:lpstr>Wingdings 2</vt:lpstr>
      <vt:lpstr>슬레이트</vt:lpstr>
      <vt:lpstr>건강, 안녕하신가요?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건강은 선택이 아니라 필수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건강할 때 건강을 지키는 것</dc:title>
  <dc:creator>영우 고</dc:creator>
  <cp:lastModifiedBy>영우 고</cp:lastModifiedBy>
  <cp:revision>82</cp:revision>
  <dcterms:created xsi:type="dcterms:W3CDTF">2020-08-04T00:18:03Z</dcterms:created>
  <dcterms:modified xsi:type="dcterms:W3CDTF">2020-08-08T08:03:58Z</dcterms:modified>
</cp:coreProperties>
</file>